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91C"/>
    <a:srgbClr val="96A939"/>
    <a:srgbClr val="3C5B02"/>
    <a:srgbClr val="0E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7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5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0DBA-712E-4C02-967E-8651C9BD1D7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3EC6-2403-44FC-B19A-F41152CE4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6537" cy="6858000"/>
          </a:xfrm>
          <a:prstGeom prst="rect">
            <a:avLst/>
          </a:prstGeom>
        </p:spPr>
      </p:pic>
      <p:pic>
        <p:nvPicPr>
          <p:cNvPr id="7" name="Picture 7" descr="C:\Users\Recio\Desktop\2015 AAAA Golf Tournament\NRVS_web_medium.png">
            <a:extLst>
              <a:ext uri="{FF2B5EF4-FFF2-40B4-BE49-F238E27FC236}">
                <a16:creationId xmlns:a16="http://schemas.microsoft.com/office/drawing/2014/main" id="{8A295002-F24B-47AF-9DA3-89FA62E83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24" y="3087136"/>
            <a:ext cx="1620440" cy="159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6">
            <a:extLst>
              <a:ext uri="{FF2B5EF4-FFF2-40B4-BE49-F238E27FC236}">
                <a16:creationId xmlns:a16="http://schemas.microsoft.com/office/drawing/2014/main" id="{27E9AA5E-F1F1-45AA-807F-BA84A6DA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19008"/>
            <a:ext cx="12246537" cy="1938992"/>
          </a:xfrm>
          <a:prstGeom prst="rect">
            <a:avLst/>
          </a:prstGeom>
          <a:gradFill flip="none" rotWithShape="1">
            <a:gsLst>
              <a:gs pos="0">
                <a:srgbClr val="0E1E00">
                  <a:alpha val="70000"/>
                </a:srgbClr>
              </a:gs>
              <a:gs pos="50000">
                <a:srgbClr val="3C5B02">
                  <a:alpha val="70000"/>
                </a:srgbClr>
              </a:gs>
              <a:gs pos="100000">
                <a:srgbClr val="96A939">
                  <a:alpha val="70000"/>
                  <a:lumMod val="99000"/>
                  <a:lumOff val="1000"/>
                </a:srgb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wrap="square" numCol="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en-US" sz="1200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Entry </a:t>
            </a: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Fee:  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$100 </a:t>
            </a: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per player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Includes: Green Fee, Cart, and range balls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Longest </a:t>
            </a: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Drive &amp; Closest to Pin Contests</a:t>
            </a:r>
          </a:p>
          <a:p>
            <a:pPr marL="171450" indent="-171450">
              <a:spcBef>
                <a:spcPct val="0"/>
              </a:spcBef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Dinner Provided, Beef and Chicken Fajitas</a:t>
            </a:r>
            <a:endParaRPr lang="en-US" altLang="en-US" sz="1200" dirty="0">
              <a:solidFill>
                <a:schemeClr val="bg1"/>
              </a:solidFill>
              <a:latin typeface="Bahnschrift Light" panose="020B0502040204020203" pitchFamily="34" charset="0"/>
            </a:endParaRPr>
          </a:p>
          <a:p>
            <a:pPr marL="171450" indent="-171450">
              <a:spcBef>
                <a:spcPct val="0"/>
              </a:spcBef>
            </a:pP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Door 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Prizes </a:t>
            </a:r>
          </a:p>
          <a:p>
            <a:pPr>
              <a:spcBef>
                <a:spcPct val="0"/>
              </a:spcBef>
              <a:buNone/>
            </a:pPr>
            <a:endParaRPr lang="en-US" altLang="en-US" sz="1200" i="1" dirty="0" smtClean="0">
              <a:solidFill>
                <a:srgbClr val="FFFF00"/>
              </a:solidFill>
              <a:latin typeface="Bahnschrift Light" panose="020B0502040204020203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200" i="1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Registration Deadline </a:t>
            </a:r>
            <a:r>
              <a:rPr lang="en-US" altLang="en-US" sz="1200" i="1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December</a:t>
            </a:r>
            <a:r>
              <a:rPr lang="en-US" altLang="en-US" sz="1200" i="1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 </a:t>
            </a:r>
            <a:r>
              <a:rPr lang="en-US" altLang="en-US" sz="1200" i="1" dirty="0">
                <a:solidFill>
                  <a:srgbClr val="FFFF00"/>
                </a:solidFill>
                <a:latin typeface="Bahnschrift Light" panose="020B0502040204020203" pitchFamily="34" charset="0"/>
              </a:rPr>
              <a:t>1</a:t>
            </a:r>
            <a:r>
              <a:rPr lang="en-US" altLang="en-US" sz="1200" i="1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, 2021	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			   															</a:t>
            </a: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	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en-US" altLang="en-US" sz="1200" u="sng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Registration and Sponsorship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                                                                                                                              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	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		          For more information contact: </a:t>
            </a:r>
          </a:p>
          <a:p>
            <a:pPr algn="r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Tyler Yeathermon     361-442-8470  (C)</a:t>
            </a:r>
          </a:p>
          <a:p>
            <a:pPr algn="r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	                    361-961-6229   (W)</a:t>
            </a:r>
          </a:p>
          <a:p>
            <a:pPr algn="r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		  Marc </a:t>
            </a: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Garza                  361-442-0107 (C )</a:t>
            </a:r>
          </a:p>
          <a:p>
            <a:pPr algn="r">
              <a:spcBef>
                <a:spcPct val="0"/>
              </a:spcBef>
              <a:buNone/>
            </a:pPr>
            <a:r>
              <a:rPr lang="en-US" altLang="en-US" sz="1200" dirty="0" smtClean="0">
                <a:solidFill>
                  <a:schemeClr val="bg1"/>
                </a:solidFill>
                <a:latin typeface="Bahnschrift Light" panose="020B0502040204020203" pitchFamily="34" charset="0"/>
              </a:rPr>
              <a:t>          361-961-0477  (W)</a:t>
            </a:r>
            <a:endParaRPr lang="en-US" altLang="en-US" sz="1050" dirty="0" smtClean="0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27E9AA5E-F1F1-45AA-807F-BA84A6DA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08"/>
            <a:ext cx="12246537" cy="1354217"/>
          </a:xfrm>
          <a:prstGeom prst="rect">
            <a:avLst/>
          </a:prstGeom>
          <a:gradFill flip="none" rotWithShape="1">
            <a:gsLst>
              <a:gs pos="78000">
                <a:srgbClr val="647E1A">
                  <a:alpha val="17000"/>
                </a:srgbClr>
              </a:gs>
              <a:gs pos="0">
                <a:srgbClr val="0E1E00">
                  <a:lumMod val="100000"/>
                  <a:alpha val="59000"/>
                </a:srgbClr>
              </a:gs>
              <a:gs pos="53000">
                <a:srgbClr val="3C5B02">
                  <a:alpha val="38000"/>
                </a:srgbClr>
              </a:gs>
              <a:gs pos="100000">
                <a:srgbClr val="96A939">
                  <a:lumMod val="99000"/>
                  <a:lumOff val="1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en-US" sz="1000" b="1" dirty="0" smtClean="0">
              <a:solidFill>
                <a:schemeClr val="bg1"/>
              </a:solidFill>
              <a:effectLst>
                <a:glow rad="139700">
                  <a:srgbClr val="89191C">
                    <a:alpha val="48000"/>
                  </a:srgbClr>
                </a:glow>
              </a:effectLst>
              <a:latin typeface="Bahnschrift Light" panose="020B05020402040202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8000"/>
                    </a:srgbClr>
                  </a:glow>
                </a:effectLst>
                <a:latin typeface="Bahnschrift Light" panose="020B0502040204020203" pitchFamily="34" charset="0"/>
              </a:rPr>
              <a:t>AAAA Corpus Christi Chapter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8000"/>
                    </a:srgbClr>
                  </a:glow>
                </a:effectLst>
                <a:latin typeface="Bahnschrift Light" panose="020B0502040204020203" pitchFamily="34" charset="0"/>
              </a:rPr>
              <a:t>19th Annual Scholarship Golf Tournament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8000"/>
                    </a:srgbClr>
                  </a:glow>
                </a:effectLst>
                <a:latin typeface="Bahnschrift Light" panose="020B0502040204020203" pitchFamily="34" charset="0"/>
              </a:rPr>
              <a:t>Wednesday</a:t>
            </a:r>
            <a:r>
              <a:rPr lang="en-US" altLang="en-US" sz="2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8000"/>
                    </a:srgbClr>
                  </a:glow>
                </a:effectLst>
                <a:latin typeface="Bahnschrift Light" panose="020B0502040204020203" pitchFamily="34" charset="0"/>
              </a:rPr>
              <a:t>, December </a:t>
            </a:r>
            <a:r>
              <a:rPr lang="en-US" altLang="en-US" sz="2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8000"/>
                    </a:srgbClr>
                  </a:glow>
                </a:effectLst>
                <a:latin typeface="Bahnschrift Light" panose="020B0502040204020203" pitchFamily="34" charset="0"/>
              </a:rPr>
              <a:t>8, 2021</a:t>
            </a: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7FF64D27-902C-48C9-AC7D-4907F5BC2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664" y="5421102"/>
            <a:ext cx="4175648" cy="1877437"/>
          </a:xfrm>
          <a:prstGeom prst="rect">
            <a:avLst/>
          </a:prstGeom>
          <a:noFill/>
          <a:ln>
            <a:noFill/>
          </a:ln>
          <a:effectLst>
            <a:glow rad="304800">
              <a:srgbClr val="89191C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76000"/>
                    </a:schemeClr>
                  </a:outerShdw>
                </a:effectLst>
                <a:latin typeface="Bahnschrift Light" panose="020B0502040204020203" pitchFamily="34" charset="0"/>
              </a:rPr>
              <a:t>Format: </a:t>
            </a:r>
            <a:r>
              <a:rPr lang="en-US" altLang="en-US" sz="2000" b="1" u="sng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76000"/>
                    </a:schemeClr>
                  </a:outerShdw>
                </a:effectLst>
                <a:latin typeface="Bahnschrift Light" panose="020B0502040204020203" pitchFamily="34" charset="0"/>
              </a:rPr>
              <a:t>Scramble</a:t>
            </a:r>
            <a:endParaRPr lang="en-US" altLang="en-US" sz="2000" b="1" u="sng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alpha val="76000"/>
                  </a:schemeClr>
                </a:outerShdw>
              </a:effectLst>
              <a:latin typeface="Bahnschrift Light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76000"/>
                    </a:schemeClr>
                  </a:outerShdw>
                </a:effectLst>
                <a:latin typeface="Bahnschrift Light" panose="020B0502040204020203" pitchFamily="34" charset="0"/>
              </a:rPr>
              <a:t>4-Man Team,  Form your own </a:t>
            </a:r>
            <a:r>
              <a:rPr lang="en-US" altLang="en-US" sz="16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alpha val="76000"/>
                    </a:schemeClr>
                  </a:outerShdw>
                </a:effectLst>
                <a:latin typeface="Bahnschrift Light" panose="020B0502040204020203" pitchFamily="34" charset="0"/>
              </a:rPr>
              <a:t>Team or as an individual and be assigned to a team</a:t>
            </a:r>
            <a:endParaRPr lang="en-US" altLang="en-US" sz="16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>
                    <a:alpha val="76000"/>
                  </a:schemeClr>
                </a:outerShdw>
              </a:effectLst>
              <a:latin typeface="Bahnschrift Light" panose="020B05020402040202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Registration Starts @ </a:t>
            </a:r>
            <a:r>
              <a:rPr lang="en-US" altLang="en-US" sz="1600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1200</a:t>
            </a:r>
            <a:endParaRPr lang="en-US" altLang="en-US" sz="1600" dirty="0" smtClean="0">
              <a:solidFill>
                <a:srgbClr val="FFFF00"/>
              </a:solidFill>
              <a:latin typeface="Bahnschrift Light" panose="020B05020402040202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600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Tee Off @ </a:t>
            </a:r>
            <a:r>
              <a:rPr lang="en-US" altLang="en-US" sz="1600" dirty="0" smtClean="0">
                <a:solidFill>
                  <a:srgbClr val="FFFF00"/>
                </a:solidFill>
                <a:latin typeface="Bahnschrift Light" panose="020B0502040204020203" pitchFamily="34" charset="0"/>
              </a:rPr>
              <a:t>1300</a:t>
            </a:r>
            <a:endParaRPr lang="en-US" altLang="en-US" sz="1600" dirty="0" smtClean="0">
              <a:solidFill>
                <a:srgbClr val="FFFF00"/>
              </a:solidFill>
              <a:latin typeface="Bahnschrift Light" panose="020B0502040204020203" pitchFamily="34" charset="0"/>
            </a:endParaRPr>
          </a:p>
          <a:p>
            <a:pPr algn="ctr">
              <a:spcBef>
                <a:spcPct val="0"/>
              </a:spcBef>
              <a:buNone/>
            </a:pPr>
            <a:endParaRPr lang="en-US" altLang="en-US" sz="1600" b="1" u="sng" dirty="0" smtClean="0">
              <a:effectLst>
                <a:outerShdw blurRad="50800" dist="50800" dir="5400000" algn="ctr" rotWithShape="0">
                  <a:schemeClr val="tx1">
                    <a:alpha val="76000"/>
                  </a:scheme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u="sng" dirty="0">
              <a:effectLst>
                <a:outerShdw blurRad="50800" dist="50800" dir="5400000" algn="ctr" rotWithShape="0">
                  <a:schemeClr val="tx1">
                    <a:alpha val="76000"/>
                  </a:schemeClr>
                </a:outerShdw>
              </a:effectLst>
            </a:endParaRPr>
          </a:p>
        </p:txBody>
      </p:sp>
      <p:pic>
        <p:nvPicPr>
          <p:cNvPr id="8" name="Picture 7" descr="C:\Users\Recio\Desktop\2015 AAAA Golf Tournament\NRVS_web_medium.png">
            <a:extLst>
              <a:ext uri="{FF2B5EF4-FFF2-40B4-BE49-F238E27FC236}">
                <a16:creationId xmlns:a16="http://schemas.microsoft.com/office/drawing/2014/main" id="{8A295002-F24B-47AF-9DA3-89FA62E83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25" y="196601"/>
            <a:ext cx="1391215" cy="13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Recio\Desktop\2015 AAAA Golf Tournament\NRVS_web_medium.png">
            <a:extLst>
              <a:ext uri="{FF2B5EF4-FFF2-40B4-BE49-F238E27FC236}">
                <a16:creationId xmlns:a16="http://schemas.microsoft.com/office/drawing/2014/main" id="{8A295002-F24B-47AF-9DA3-89FA62E83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685" y="196601"/>
            <a:ext cx="1391215" cy="13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6">
            <a:extLst>
              <a:ext uri="{FF2B5EF4-FFF2-40B4-BE49-F238E27FC236}">
                <a16:creationId xmlns:a16="http://schemas.microsoft.com/office/drawing/2014/main" id="{27E9AA5E-F1F1-45AA-807F-BA84A6DA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5705"/>
            <a:ext cx="3840480" cy="738664"/>
          </a:xfrm>
          <a:prstGeom prst="rect">
            <a:avLst/>
          </a:prstGeom>
          <a:gradFill flip="none" rotWithShape="1">
            <a:gsLst>
              <a:gs pos="78000">
                <a:srgbClr val="647E1A">
                  <a:alpha val="17000"/>
                </a:srgbClr>
              </a:gs>
              <a:gs pos="0">
                <a:srgbClr val="0E1E00">
                  <a:lumMod val="100000"/>
                  <a:alpha val="59000"/>
                </a:srgbClr>
              </a:gs>
              <a:gs pos="53000">
                <a:srgbClr val="3C5B02">
                  <a:alpha val="38000"/>
                </a:srgbClr>
              </a:gs>
              <a:gs pos="100000">
                <a:srgbClr val="96A939">
                  <a:lumMod val="99000"/>
                  <a:lumOff val="1000"/>
                  <a:alpha val="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0000"/>
                    </a:srgbClr>
                  </a:glow>
                </a:effectLst>
                <a:latin typeface="Bahnschrift Light" panose="020B0502040204020203" pitchFamily="34" charset="0"/>
              </a:rPr>
              <a:t>Lozano Golf Center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0000"/>
                    </a:srgbClr>
                  </a:glow>
                </a:effectLst>
                <a:latin typeface="Bahnschrift Light" panose="020B0502040204020203" pitchFamily="34" charset="0"/>
              </a:rPr>
              <a:t>4401 Old Brownsville Rd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400" b="1" dirty="0" smtClean="0">
                <a:solidFill>
                  <a:schemeClr val="bg1"/>
                </a:solidFill>
                <a:effectLst>
                  <a:glow rad="139700">
                    <a:srgbClr val="89191C">
                      <a:alpha val="40000"/>
                    </a:srgbClr>
                  </a:glow>
                </a:effectLst>
                <a:latin typeface="Bahnschrift Light" panose="020B0502040204020203" pitchFamily="34" charset="0"/>
              </a:rPr>
              <a:t>Corpus Christi, TX 78405</a:t>
            </a: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27E9AA5E-F1F1-45AA-807F-BA84A6DA6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4930854"/>
            <a:ext cx="12246537" cy="461665"/>
          </a:xfrm>
          <a:prstGeom prst="rect">
            <a:avLst/>
          </a:prstGeom>
          <a:gradFill flip="none" rotWithShape="1">
            <a:gsLst>
              <a:gs pos="78000">
                <a:srgbClr val="647E1A">
                  <a:alpha val="0"/>
                </a:srgbClr>
              </a:gs>
              <a:gs pos="0">
                <a:srgbClr val="0E1E00">
                  <a:lumMod val="100000"/>
                  <a:alpha val="59000"/>
                </a:srgbClr>
              </a:gs>
              <a:gs pos="53000">
                <a:srgbClr val="3C5B02">
                  <a:alpha val="0"/>
                </a:srgbClr>
              </a:gs>
              <a:gs pos="100000">
                <a:srgbClr val="96A939">
                  <a:lumMod val="99000"/>
                  <a:lumOff val="1000"/>
                  <a:alpha val="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effectLst>
                  <a:glow rad="38100">
                    <a:srgbClr val="89191C"/>
                  </a:glow>
                </a:effectLst>
                <a:latin typeface="Bahnschrift Light" panose="020B0502040204020203" pitchFamily="34" charset="0"/>
              </a:rPr>
              <a:t>Auction Items</a:t>
            </a:r>
            <a:r>
              <a:rPr lang="en-US" altLang="en-US" sz="2400" b="1" dirty="0" smtClean="0">
                <a:solidFill>
                  <a:schemeClr val="bg1"/>
                </a:solidFill>
                <a:effectLst>
                  <a:glow rad="38100">
                    <a:srgbClr val="89191C"/>
                  </a:glow>
                </a:effectLst>
                <a:latin typeface="Bahnschrift Light" panose="020B0502040204020203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0523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159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Rivas, Esequiel (Zeke) M CIV USA AMC</dc:creator>
  <cp:lastModifiedBy>Yeathermon, Tyler CIV USA AMC</cp:lastModifiedBy>
  <cp:revision>24</cp:revision>
  <cp:lastPrinted>2021-07-12T17:47:03Z</cp:lastPrinted>
  <dcterms:created xsi:type="dcterms:W3CDTF">2019-07-02T14:45:53Z</dcterms:created>
  <dcterms:modified xsi:type="dcterms:W3CDTF">2021-09-23T13:25:29Z</dcterms:modified>
</cp:coreProperties>
</file>