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91084" y="5053583"/>
            <a:ext cx="2618219" cy="13091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hyperlink" Target="http://www.quad-a.org/" TargetMode="External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hyperlink" Target="http://www.nalcvma.com/" TargetMode="External"/><Relationship Id="rId38" Type="http://schemas.openxmlformats.org/officeDocument/2006/relationships/image" Target="../media/image36.png"/><Relationship Id="rId39" Type="http://schemas.openxmlformats.org/officeDocument/2006/relationships/image" Target="../media/image37.png"/><Relationship Id="rId40" Type="http://schemas.openxmlformats.org/officeDocument/2006/relationships/hyperlink" Target="http://www.visitmt.com/glacier.html" TargetMode="External"/><Relationship Id="rId41" Type="http://schemas.openxmlformats.org/officeDocument/2006/relationships/hyperlink" Target="mailto:Janice.l.sanders.ctr@mail.mil" TargetMode="External"/><Relationship Id="rId42" Type="http://schemas.openxmlformats.org/officeDocument/2006/relationships/hyperlink" Target="http://www.facebook.com/TVCAAAA/" TargetMode="External"/><Relationship Id="rId43" Type="http://schemas.openxmlformats.org/officeDocument/2006/relationships/hyperlink" Target="http://www.quad-a.org/TennesseeValleyChapter" TargetMode="External"/><Relationship Id="rId44" Type="http://schemas.openxmlformats.org/officeDocument/2006/relationships/image" Target="../media/image3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nalcvma.com/" TargetMode="External"/><Relationship Id="rId3" Type="http://schemas.openxmlformats.org/officeDocument/2006/relationships/hyperlink" Target="http://www.emailmeform.com/builder/emf/janice" TargetMode="External"/><Relationship Id="rId4" Type="http://schemas.openxmlformats.org/officeDocument/2006/relationships/image" Target="../media/image39.png"/><Relationship Id="rId5" Type="http://schemas.openxmlformats.org/officeDocument/2006/relationships/hyperlink" Target="mailto:Janice.l.sanders.ctr@mail.mil" TargetMode="External"/><Relationship Id="rId6" Type="http://schemas.openxmlformats.org/officeDocument/2006/relationships/hyperlink" Target="http://www.emailmeform.com/builder/em" TargetMode="External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59" y="752855"/>
            <a:ext cx="9121140" cy="6105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23076" y="327672"/>
            <a:ext cx="2607563" cy="236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19160" y="322533"/>
            <a:ext cx="2591625" cy="2209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15455" y="658367"/>
            <a:ext cx="2546603" cy="28651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11616" y="653242"/>
            <a:ext cx="2530005" cy="2715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483094" y="987552"/>
            <a:ext cx="2272284" cy="2865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478313" y="983618"/>
            <a:ext cx="2256637" cy="2703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153911" y="1530096"/>
            <a:ext cx="2914015" cy="5238115"/>
          </a:xfrm>
          <a:custGeom>
            <a:avLst/>
            <a:gdLst/>
            <a:ahLst/>
            <a:cxnLst/>
            <a:rect l="l" t="t" r="r" b="b"/>
            <a:pathLst>
              <a:path w="2914015" h="5238115">
                <a:moveTo>
                  <a:pt x="0" y="0"/>
                </a:moveTo>
                <a:lnTo>
                  <a:pt x="2913888" y="0"/>
                </a:lnTo>
                <a:lnTo>
                  <a:pt x="2913888" y="5237988"/>
                </a:lnTo>
                <a:lnTo>
                  <a:pt x="0" y="5237988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7842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521194" y="1565147"/>
            <a:ext cx="824483" cy="4571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114030" y="1565147"/>
            <a:ext cx="1598675" cy="4571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615683" y="1808988"/>
            <a:ext cx="2001011" cy="4571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103364" y="2052828"/>
            <a:ext cx="1027163" cy="4571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292595" y="2427731"/>
            <a:ext cx="2682239" cy="40081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862571" y="2641104"/>
            <a:ext cx="1505711" cy="4007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342887" y="2964179"/>
            <a:ext cx="2543555" cy="3749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164579" y="3162300"/>
            <a:ext cx="2901695" cy="3749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260688" y="1612113"/>
            <a:ext cx="2701290" cy="18097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391795" marR="384175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latin typeface="Calibri"/>
                <a:cs typeface="Calibri"/>
              </a:rPr>
              <a:t>Piegan Mountain</a:t>
            </a:r>
            <a:r>
              <a:rPr dirty="0" sz="1600" spc="-60">
                <a:latin typeface="Calibri"/>
                <a:cs typeface="Calibri"/>
              </a:rPr>
              <a:t> </a:t>
            </a:r>
            <a:r>
              <a:rPr dirty="0" sz="1600" spc="-5">
                <a:latin typeface="Calibri"/>
                <a:cs typeface="Calibri"/>
              </a:rPr>
              <a:t>Climb  Glacier National </a:t>
            </a:r>
            <a:r>
              <a:rPr dirty="0" sz="1600" spc="-15">
                <a:latin typeface="Calibri"/>
                <a:cs typeface="Calibri"/>
              </a:rPr>
              <a:t>Park  </a:t>
            </a:r>
            <a:r>
              <a:rPr dirty="0" sz="1600" spc="-10">
                <a:latin typeface="Calibri"/>
                <a:cs typeface="Calibri"/>
              </a:rPr>
              <a:t>Montana</a:t>
            </a:r>
            <a:endParaRPr sz="1600">
              <a:latin typeface="Calibri"/>
              <a:cs typeface="Calibri"/>
            </a:endParaRPr>
          </a:p>
          <a:p>
            <a:pPr algn="ctr" marL="147955" marR="141605">
              <a:lnSpc>
                <a:spcPct val="100000"/>
              </a:lnSpc>
              <a:spcBef>
                <a:spcPts val="970"/>
              </a:spcBef>
            </a:pPr>
            <a:r>
              <a:rPr dirty="0" sz="1400" spc="-5">
                <a:latin typeface="Calibri"/>
                <a:cs typeface="Calibri"/>
              </a:rPr>
              <a:t>Five </a:t>
            </a:r>
            <a:r>
              <a:rPr dirty="0" sz="1400" spc="-10">
                <a:latin typeface="Calibri"/>
                <a:cs typeface="Calibri"/>
              </a:rPr>
              <a:t>Army </a:t>
            </a:r>
            <a:r>
              <a:rPr dirty="0" sz="1400" spc="-5">
                <a:latin typeface="Calibri"/>
                <a:cs typeface="Calibri"/>
              </a:rPr>
              <a:t>Aviation Association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of  </a:t>
            </a:r>
            <a:r>
              <a:rPr dirty="0" sz="1400" spc="-5">
                <a:latin typeface="Calibri"/>
                <a:cs typeface="Calibri"/>
              </a:rPr>
              <a:t>America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Climbers</a:t>
            </a:r>
            <a:endParaRPr sz="1400">
              <a:latin typeface="Calibri"/>
              <a:cs typeface="Calibri"/>
            </a:endParaRPr>
          </a:p>
          <a:p>
            <a:pPr marL="12700" marR="5080" indent="177800">
              <a:lnSpc>
                <a:spcPct val="100000"/>
              </a:lnSpc>
              <a:spcBef>
                <a:spcPts val="840"/>
              </a:spcBef>
            </a:pPr>
            <a:r>
              <a:rPr dirty="0" sz="1300" spc="-5">
                <a:latin typeface="Calibri"/>
                <a:cs typeface="Calibri"/>
              </a:rPr>
              <a:t>Climbers will depart </a:t>
            </a:r>
            <a:r>
              <a:rPr dirty="0" sz="1300" spc="-10">
                <a:latin typeface="Calibri"/>
                <a:cs typeface="Calibri"/>
              </a:rPr>
              <a:t>from </a:t>
            </a:r>
            <a:r>
              <a:rPr dirty="0" sz="1300" spc="-5">
                <a:latin typeface="Calibri"/>
                <a:cs typeface="Calibri"/>
              </a:rPr>
              <a:t>600 MSL  Will Climb </a:t>
            </a:r>
            <a:r>
              <a:rPr dirty="0" sz="1300" spc="-10">
                <a:latin typeface="Calibri"/>
                <a:cs typeface="Calibri"/>
              </a:rPr>
              <a:t>from </a:t>
            </a:r>
            <a:r>
              <a:rPr dirty="0" sz="1300" spc="-5">
                <a:latin typeface="Calibri"/>
                <a:cs typeface="Calibri"/>
              </a:rPr>
              <a:t>6000 MSL </a:t>
            </a:r>
            <a:r>
              <a:rPr dirty="0" sz="1300" spc="-10">
                <a:latin typeface="Calibri"/>
                <a:cs typeface="Calibri"/>
              </a:rPr>
              <a:t>to </a:t>
            </a:r>
            <a:r>
              <a:rPr dirty="0" sz="1300" spc="-5">
                <a:latin typeface="Calibri"/>
                <a:cs typeface="Calibri"/>
              </a:rPr>
              <a:t>9000</a:t>
            </a:r>
            <a:r>
              <a:rPr dirty="0" sz="1300" spc="100">
                <a:latin typeface="Calibri"/>
                <a:cs typeface="Calibri"/>
              </a:rPr>
              <a:t> </a:t>
            </a:r>
            <a:r>
              <a:rPr dirty="0" sz="1300" spc="-5">
                <a:latin typeface="Calibri"/>
                <a:cs typeface="Calibri"/>
              </a:rPr>
              <a:t>MSL!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882383" y="3479291"/>
            <a:ext cx="1466087" cy="40081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986112" y="3517114"/>
            <a:ext cx="125031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latin typeface="Calibri"/>
                <a:cs typeface="Calibri"/>
              </a:rPr>
              <a:t>4.61 </a:t>
            </a:r>
            <a:r>
              <a:rPr dirty="0" sz="1400" spc="-30">
                <a:latin typeface="Calibri"/>
                <a:cs typeface="Calibri"/>
              </a:rPr>
              <a:t>Tough</a:t>
            </a:r>
            <a:r>
              <a:rPr dirty="0" sz="1400" spc="-55">
                <a:latin typeface="Calibri"/>
                <a:cs typeface="Calibri"/>
              </a:rPr>
              <a:t> </a:t>
            </a:r>
            <a:r>
              <a:rPr dirty="0" sz="1400" spc="-5">
                <a:latin typeface="Calibri"/>
                <a:cs typeface="Calibri"/>
              </a:rPr>
              <a:t>Miles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89191" y="3814571"/>
            <a:ext cx="2252471" cy="40081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592920" y="3852393"/>
            <a:ext cx="203771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3000 Foot </a:t>
            </a:r>
            <a:r>
              <a:rPr dirty="0" sz="1400" spc="-10">
                <a:latin typeface="Calibri"/>
                <a:cs typeface="Calibri"/>
              </a:rPr>
              <a:t>Elevation</a:t>
            </a:r>
            <a:r>
              <a:rPr dirty="0" sz="1400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Change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653783" y="4149864"/>
            <a:ext cx="1921763" cy="40079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121652" y="4331207"/>
            <a:ext cx="1481327" cy="40081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161276" y="4507991"/>
            <a:ext cx="1057655" cy="40081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161276" y="4686299"/>
            <a:ext cx="1066799" cy="40081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162800" y="4864608"/>
            <a:ext cx="798563" cy="40081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6757512" y="4187675"/>
            <a:ext cx="1732914" cy="954405"/>
          </a:xfrm>
          <a:prstGeom prst="rect">
            <a:avLst/>
          </a:prstGeom>
        </p:spPr>
        <p:txBody>
          <a:bodyPr wrap="square" lIns="0" tIns="47625" rIns="0" bIns="0" rtlCol="0" vert="horz">
            <a:spAutoFit/>
          </a:bodyPr>
          <a:lstStyle/>
          <a:p>
            <a:pPr marL="480059" marR="5080" indent="-467995">
              <a:lnSpc>
                <a:spcPct val="83700"/>
              </a:lnSpc>
              <a:spcBef>
                <a:spcPts val="375"/>
              </a:spcBef>
            </a:pPr>
            <a:r>
              <a:rPr dirty="0" sz="1400" b="1">
                <a:latin typeface="Calibri"/>
                <a:cs typeface="Calibri"/>
              </a:rPr>
              <a:t>All Proceeds </a:t>
            </a:r>
            <a:r>
              <a:rPr dirty="0" sz="1400" spc="-5" b="1">
                <a:latin typeface="Calibri"/>
                <a:cs typeface="Calibri"/>
              </a:rPr>
              <a:t>to Benefit  </a:t>
            </a:r>
            <a:r>
              <a:rPr dirty="0" sz="1400" spc="-5">
                <a:latin typeface="Calibri"/>
                <a:cs typeface="Calibri"/>
              </a:rPr>
              <a:t>Combat</a:t>
            </a:r>
            <a:r>
              <a:rPr dirty="0" sz="1400" spc="-7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Veterans  </a:t>
            </a:r>
            <a:r>
              <a:rPr dirty="0" sz="1400" spc="-10">
                <a:latin typeface="Calibri"/>
                <a:cs typeface="Calibri"/>
              </a:rPr>
              <a:t>Motorcycle  </a:t>
            </a:r>
            <a:r>
              <a:rPr dirty="0" sz="1400" spc="-5">
                <a:latin typeface="Calibri"/>
                <a:cs typeface="Calibri"/>
              </a:rPr>
              <a:t>Association  (CVMA)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391655" y="5417819"/>
            <a:ext cx="2476499" cy="34747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181088" y="5600700"/>
            <a:ext cx="868679" cy="34747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6480144" y="5449545"/>
            <a:ext cx="22625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02005" marR="5080" indent="-78994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AAAA </a:t>
            </a:r>
            <a:r>
              <a:rPr dirty="0" sz="1200" spc="-5">
                <a:latin typeface="Calibri"/>
                <a:cs typeface="Calibri"/>
              </a:rPr>
              <a:t>TVC Promoted </a:t>
            </a:r>
            <a:r>
              <a:rPr dirty="0" sz="1200">
                <a:latin typeface="Calibri"/>
                <a:cs typeface="Calibri"/>
              </a:rPr>
              <a:t>and </a:t>
            </a:r>
            <a:r>
              <a:rPr dirty="0" sz="1200" spc="-5">
                <a:latin typeface="Calibri"/>
                <a:cs typeface="Calibri"/>
              </a:rPr>
              <a:t>Supported  Fundraiser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060692" y="5867400"/>
            <a:ext cx="1101851" cy="82600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391655" y="4415028"/>
            <a:ext cx="835151" cy="110947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200400" y="96011"/>
            <a:ext cx="2839720" cy="6672580"/>
          </a:xfrm>
          <a:custGeom>
            <a:avLst/>
            <a:gdLst/>
            <a:ahLst/>
            <a:cxnLst/>
            <a:rect l="l" t="t" r="r" b="b"/>
            <a:pathLst>
              <a:path w="2839720" h="6672580">
                <a:moveTo>
                  <a:pt x="0" y="0"/>
                </a:moveTo>
                <a:lnTo>
                  <a:pt x="2839212" y="0"/>
                </a:lnTo>
                <a:lnTo>
                  <a:pt x="2839212" y="6672072"/>
                </a:lnTo>
                <a:lnTo>
                  <a:pt x="0" y="66720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686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200400" y="96011"/>
            <a:ext cx="2839720" cy="6672580"/>
          </a:xfrm>
          <a:custGeom>
            <a:avLst/>
            <a:gdLst/>
            <a:ahLst/>
            <a:cxnLst/>
            <a:rect l="l" t="t" r="r" b="b"/>
            <a:pathLst>
              <a:path w="2839720" h="6672580">
                <a:moveTo>
                  <a:pt x="0" y="0"/>
                </a:moveTo>
                <a:lnTo>
                  <a:pt x="2839212" y="0"/>
                </a:lnTo>
                <a:lnTo>
                  <a:pt x="2839212" y="6672072"/>
                </a:lnTo>
                <a:lnTo>
                  <a:pt x="0" y="667207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4724553" y="2782299"/>
            <a:ext cx="802640" cy="170688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810"/>
              </a:lnSpc>
            </a:pPr>
            <a:r>
              <a:rPr dirty="0" sz="1800" spc="-10">
                <a:latin typeface="Calibri"/>
                <a:cs typeface="Calibri"/>
              </a:rPr>
              <a:t>TVC</a:t>
            </a:r>
            <a:r>
              <a:rPr dirty="0" sz="1800">
                <a:latin typeface="Calibri"/>
                <a:cs typeface="Calibri"/>
              </a:rPr>
              <a:t> AAAA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PO </a:t>
            </a:r>
            <a:r>
              <a:rPr dirty="0" sz="1800" spc="-15">
                <a:latin typeface="Calibri"/>
                <a:cs typeface="Calibri"/>
              </a:rPr>
              <a:t>Box </a:t>
            </a:r>
            <a:r>
              <a:rPr dirty="0" sz="1800">
                <a:latin typeface="Calibri"/>
                <a:cs typeface="Calibri"/>
              </a:rPr>
              <a:t>102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Calibri"/>
                <a:cs typeface="Calibri"/>
              </a:rPr>
              <a:t>Harvest, </a:t>
            </a:r>
            <a:r>
              <a:rPr dirty="0" sz="1800">
                <a:latin typeface="Calibri"/>
                <a:cs typeface="Calibri"/>
              </a:rPr>
              <a:t>AL</a:t>
            </a:r>
            <a:r>
              <a:rPr dirty="0" sz="1800" spc="-8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35749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410711" y="266700"/>
            <a:ext cx="737870" cy="972819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wrap="square" lIns="0" tIns="33655" rIns="0" bIns="0" rtlCol="0" vert="vert270">
            <a:spAutoFit/>
          </a:bodyPr>
          <a:lstStyle/>
          <a:p>
            <a:pPr algn="ctr" marL="201930" marR="196215" indent="635">
              <a:lnSpc>
                <a:spcPct val="100000"/>
              </a:lnSpc>
              <a:spcBef>
                <a:spcPts val="265"/>
              </a:spcBef>
            </a:pPr>
            <a:r>
              <a:rPr dirty="0" sz="1400" spc="-10">
                <a:latin typeface="Calibri"/>
                <a:cs typeface="Calibri"/>
              </a:rPr>
              <a:t>Place  </a:t>
            </a:r>
            <a:r>
              <a:rPr dirty="0" sz="1400" spc="-30">
                <a:latin typeface="Calibri"/>
                <a:cs typeface="Calibri"/>
              </a:rPr>
              <a:t>P</a:t>
            </a:r>
            <a:r>
              <a:rPr dirty="0" sz="1400">
                <a:latin typeface="Calibri"/>
                <a:cs typeface="Calibri"/>
              </a:rPr>
              <a:t>o</a:t>
            </a:r>
            <a:r>
              <a:rPr dirty="0" sz="1400" spc="-10">
                <a:latin typeface="Calibri"/>
                <a:cs typeface="Calibri"/>
              </a:rPr>
              <a:t>s</a:t>
            </a:r>
            <a:r>
              <a:rPr dirty="0" sz="1400" spc="-15">
                <a:latin typeface="Calibri"/>
                <a:cs typeface="Calibri"/>
              </a:rPr>
              <a:t>t</a:t>
            </a:r>
            <a:r>
              <a:rPr dirty="0" sz="1400" spc="-5">
                <a:latin typeface="Calibri"/>
                <a:cs typeface="Calibri"/>
              </a:rPr>
              <a:t>a</a:t>
            </a:r>
            <a:r>
              <a:rPr dirty="0" sz="1400" spc="-15">
                <a:latin typeface="Calibri"/>
                <a:cs typeface="Calibri"/>
              </a:rPr>
              <a:t>g</a:t>
            </a:r>
            <a:r>
              <a:rPr dirty="0" sz="1400">
                <a:latin typeface="Calibri"/>
                <a:cs typeface="Calibri"/>
              </a:rPr>
              <a:t>e  </a:t>
            </a:r>
            <a:r>
              <a:rPr dirty="0" sz="1400" spc="-10">
                <a:latin typeface="Calibri"/>
                <a:cs typeface="Calibri"/>
              </a:rPr>
              <a:t>Here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46304" y="266700"/>
            <a:ext cx="2832100" cy="6286500"/>
          </a:xfrm>
          <a:custGeom>
            <a:avLst/>
            <a:gdLst/>
            <a:ahLst/>
            <a:cxnLst/>
            <a:rect l="l" t="t" r="r" b="b"/>
            <a:pathLst>
              <a:path w="2832100" h="6286500">
                <a:moveTo>
                  <a:pt x="0" y="0"/>
                </a:moveTo>
                <a:lnTo>
                  <a:pt x="2831592" y="0"/>
                </a:lnTo>
                <a:lnTo>
                  <a:pt x="2831592" y="6286500"/>
                </a:lnTo>
                <a:lnTo>
                  <a:pt x="0" y="62865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67842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97179" y="3630167"/>
            <a:ext cx="530351" cy="34747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17219" y="3630167"/>
            <a:ext cx="2218943" cy="34747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53901" y="472613"/>
            <a:ext cx="1953078" cy="20251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688124" y="1260966"/>
            <a:ext cx="11226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  <a:hlinkClick r:id="rId31"/>
              </a:rPr>
              <a:t>www.quad-a.org/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10311" y="979932"/>
            <a:ext cx="1309115" cy="47091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146304" y="2278379"/>
            <a:ext cx="676656" cy="89915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146304" y="1531620"/>
            <a:ext cx="723900" cy="54254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754379" y="2409444"/>
            <a:ext cx="667511" cy="3169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1229867" y="2409444"/>
            <a:ext cx="2232659" cy="3169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754379" y="2586228"/>
            <a:ext cx="899159" cy="316991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1461515" y="2586228"/>
            <a:ext cx="632459" cy="3169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834481" y="2429348"/>
            <a:ext cx="1689735" cy="56070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6800"/>
              </a:lnSpc>
              <a:spcBef>
                <a:spcPts val="80"/>
              </a:spcBef>
            </a:pPr>
            <a:r>
              <a:rPr dirty="0" sz="1100">
                <a:latin typeface="Calibri"/>
                <a:cs typeface="Calibri"/>
              </a:rPr>
              <a:t>Combat </a:t>
            </a:r>
            <a:r>
              <a:rPr dirty="0" sz="1100" spc="-5">
                <a:latin typeface="Calibri"/>
                <a:cs typeface="Calibri"/>
              </a:rPr>
              <a:t>Veterans</a:t>
            </a:r>
            <a:r>
              <a:rPr dirty="0" sz="1100" spc="-70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Motorcycle  Association (CVMA)  </a:t>
            </a:r>
            <a:r>
              <a:rPr dirty="0" sz="1100" spc="-5">
                <a:latin typeface="Arial Narrow"/>
                <a:cs typeface="Arial Narrow"/>
              </a:rPr>
              <a:t>htt</a:t>
            </a:r>
            <a:r>
              <a:rPr dirty="0" sz="1100" spc="-5">
                <a:latin typeface="Arial Narrow"/>
                <a:cs typeface="Arial Narrow"/>
                <a:hlinkClick r:id="rId37"/>
              </a:rPr>
              <a:t>ps://w</a:t>
            </a:r>
            <a:r>
              <a:rPr dirty="0" sz="1100" spc="-5">
                <a:latin typeface="Arial Narrow"/>
                <a:cs typeface="Arial Narrow"/>
              </a:rPr>
              <a:t>ww</a:t>
            </a:r>
            <a:r>
              <a:rPr dirty="0" sz="1100" spc="-5">
                <a:latin typeface="Arial Narrow"/>
                <a:cs typeface="Arial Narrow"/>
                <a:hlinkClick r:id="rId37"/>
              </a:rPr>
              <a:t>.na</a:t>
            </a:r>
            <a:r>
              <a:rPr dirty="0" sz="1100" spc="-5">
                <a:latin typeface="Arial Narrow"/>
                <a:cs typeface="Arial Narrow"/>
              </a:rPr>
              <a:t>l</a:t>
            </a:r>
            <a:r>
              <a:rPr dirty="0" sz="1100" spc="-5">
                <a:latin typeface="Arial Narrow"/>
                <a:cs typeface="Arial Narrow"/>
                <a:hlinkClick r:id="rId37"/>
              </a:rPr>
              <a:t>cvma.com/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89559" y="3189732"/>
            <a:ext cx="757428" cy="48006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978408" y="3346703"/>
            <a:ext cx="1508759" cy="34747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385771" y="3271618"/>
            <a:ext cx="2353945" cy="599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676910">
              <a:lnSpc>
                <a:spcPct val="1569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Glacier </a:t>
            </a:r>
            <a:r>
              <a:rPr dirty="0" sz="1200">
                <a:latin typeface="Calibri"/>
                <a:cs typeface="Calibri"/>
              </a:rPr>
              <a:t>National </a:t>
            </a:r>
            <a:r>
              <a:rPr dirty="0" sz="1200" spc="-5">
                <a:latin typeface="Calibri"/>
                <a:cs typeface="Calibri"/>
              </a:rPr>
              <a:t>Park  </a:t>
            </a:r>
            <a:r>
              <a:rPr dirty="0" sz="1200" spc="-15">
                <a:latin typeface="Calibri"/>
                <a:cs typeface="Calibri"/>
              </a:rPr>
              <a:t>https</a:t>
            </a:r>
            <a:r>
              <a:rPr dirty="0" sz="1200" spc="-15">
                <a:latin typeface="Calibri"/>
                <a:cs typeface="Calibri"/>
                <a:hlinkClick r:id="rId40"/>
              </a:rPr>
              <a:t>://www.visitmt.com/glacier.html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93797" y="4127160"/>
            <a:ext cx="1609090" cy="7232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Calibri"/>
                <a:cs typeface="Calibri"/>
              </a:rPr>
              <a:t>Questions?</a:t>
            </a:r>
            <a:endParaRPr sz="1400">
              <a:latin typeface="Calibri"/>
              <a:cs typeface="Calibri"/>
            </a:endParaRPr>
          </a:p>
          <a:p>
            <a:pPr marL="12700" marR="781050">
              <a:lnSpc>
                <a:spcPct val="100000"/>
              </a:lnSpc>
              <a:spcBef>
                <a:spcPts val="30"/>
              </a:spcBef>
            </a:pPr>
            <a:r>
              <a:rPr dirty="0" sz="1050" spc="-5">
                <a:latin typeface="Calibri"/>
                <a:cs typeface="Calibri"/>
              </a:rPr>
              <a:t>Janice Sanders  </a:t>
            </a:r>
            <a:r>
              <a:rPr dirty="0" sz="1050">
                <a:latin typeface="Calibri"/>
                <a:cs typeface="Calibri"/>
              </a:rPr>
              <a:t>(256)65</a:t>
            </a:r>
            <a:r>
              <a:rPr dirty="0" sz="1050" spc="5">
                <a:latin typeface="Calibri"/>
                <a:cs typeface="Calibri"/>
              </a:rPr>
              <a:t>1</a:t>
            </a:r>
            <a:r>
              <a:rPr dirty="0" sz="1050">
                <a:latin typeface="Calibri"/>
                <a:cs typeface="Calibri"/>
              </a:rPr>
              <a:t>-3</a:t>
            </a:r>
            <a:r>
              <a:rPr dirty="0" sz="1050" spc="-10">
                <a:latin typeface="Calibri"/>
                <a:cs typeface="Calibri"/>
              </a:rPr>
              <a:t>2</a:t>
            </a:r>
            <a:r>
              <a:rPr dirty="0" sz="1050">
                <a:latin typeface="Calibri"/>
                <a:cs typeface="Calibri"/>
              </a:rPr>
              <a:t>84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050" spc="-5">
                <a:latin typeface="Calibri"/>
                <a:cs typeface="Calibri"/>
                <a:hlinkClick r:id="rId41"/>
              </a:rPr>
              <a:t>Janice.l.sanders.ctr@mail.mil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4450495" y="80070"/>
            <a:ext cx="47625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7E7E7E"/>
                </a:solidFill>
                <a:latin typeface="Calibri"/>
                <a:cs typeface="Calibri"/>
              </a:rPr>
              <a:t>TAPE</a:t>
            </a:r>
            <a:r>
              <a:rPr dirty="0" sz="800" spc="-8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7E7E7E"/>
                </a:solidFill>
                <a:latin typeface="Calibri"/>
                <a:cs typeface="Calibri"/>
              </a:rPr>
              <a:t>HERE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 rot="10800000">
            <a:off x="4343289" y="6603226"/>
            <a:ext cx="462296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65"/>
              </a:lnSpc>
            </a:pPr>
            <a:r>
              <a:rPr dirty="0" sz="800">
                <a:solidFill>
                  <a:srgbClr val="7E7E7E"/>
                </a:solidFill>
                <a:latin typeface="Calibri"/>
                <a:cs typeface="Calibri"/>
              </a:rPr>
              <a:t>TAPE</a:t>
            </a:r>
            <a:r>
              <a:rPr dirty="0" sz="800" spc="-114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7E7E7E"/>
                </a:solidFill>
                <a:latin typeface="Calibri"/>
                <a:cs typeface="Calibri"/>
              </a:rPr>
              <a:t>HERE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248463" y="3174600"/>
            <a:ext cx="127635" cy="47625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865"/>
              </a:lnSpc>
            </a:pPr>
            <a:r>
              <a:rPr dirty="0" sz="800">
                <a:solidFill>
                  <a:srgbClr val="7E7E7E"/>
                </a:solidFill>
                <a:latin typeface="Calibri"/>
                <a:cs typeface="Calibri"/>
              </a:rPr>
              <a:t>TAPE</a:t>
            </a:r>
            <a:r>
              <a:rPr dirty="0" sz="800" spc="-85">
                <a:solidFill>
                  <a:srgbClr val="7E7E7E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7E7E7E"/>
                </a:solidFill>
                <a:latin typeface="Calibri"/>
                <a:cs typeface="Calibri"/>
              </a:rPr>
              <a:t>HERE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52971" y="1753700"/>
            <a:ext cx="2519045" cy="4972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501015">
              <a:lnSpc>
                <a:spcPct val="140600"/>
              </a:lnSpc>
              <a:spcBef>
                <a:spcPts val="95"/>
              </a:spcBef>
            </a:pPr>
            <a:r>
              <a:rPr dirty="0" sz="1100" spc="-5">
                <a:latin typeface="Arial Narrow"/>
                <a:cs typeface="Arial Narrow"/>
              </a:rPr>
              <a:t>htt</a:t>
            </a:r>
            <a:r>
              <a:rPr dirty="0" sz="1100" spc="-5">
                <a:latin typeface="Arial Narrow"/>
                <a:cs typeface="Arial Narrow"/>
                <a:hlinkClick r:id="rId42"/>
              </a:rPr>
              <a:t>ps://w</a:t>
            </a:r>
            <a:r>
              <a:rPr dirty="0" sz="1100" spc="-5">
                <a:latin typeface="Arial Narrow"/>
                <a:cs typeface="Arial Narrow"/>
              </a:rPr>
              <a:t>ww</a:t>
            </a:r>
            <a:r>
              <a:rPr dirty="0" sz="1100" spc="-5">
                <a:latin typeface="Arial Narrow"/>
                <a:cs typeface="Arial Narrow"/>
                <a:hlinkClick r:id="rId42"/>
              </a:rPr>
              <a:t>.fac</a:t>
            </a:r>
            <a:r>
              <a:rPr dirty="0" sz="1100" spc="-5">
                <a:latin typeface="Arial Narrow"/>
                <a:cs typeface="Arial Narrow"/>
              </a:rPr>
              <a:t>e</a:t>
            </a:r>
            <a:r>
              <a:rPr dirty="0" sz="1100" spc="-5">
                <a:latin typeface="Arial Narrow"/>
                <a:cs typeface="Arial Narrow"/>
                <a:hlinkClick r:id="rId42"/>
              </a:rPr>
              <a:t>book.com/TVCAAAA/ </a:t>
            </a:r>
            <a:r>
              <a:rPr dirty="0" sz="1100" spc="-5">
                <a:latin typeface="Arial Narrow"/>
                <a:cs typeface="Arial Narrow"/>
              </a:rPr>
              <a:t> https</a:t>
            </a:r>
            <a:r>
              <a:rPr dirty="0" sz="1100" spc="-5">
                <a:latin typeface="Arial Narrow"/>
                <a:cs typeface="Arial Narrow"/>
                <a:hlinkClick r:id="rId43"/>
              </a:rPr>
              <a:t>://w</a:t>
            </a:r>
            <a:r>
              <a:rPr dirty="0" sz="1100" spc="-5">
                <a:latin typeface="Arial Narrow"/>
                <a:cs typeface="Arial Narrow"/>
              </a:rPr>
              <a:t>ww</a:t>
            </a:r>
            <a:r>
              <a:rPr dirty="0" sz="1100" spc="-5">
                <a:latin typeface="Arial Narrow"/>
                <a:cs typeface="Arial Narrow"/>
                <a:hlinkClick r:id="rId43"/>
              </a:rPr>
              <a:t>.quad</a:t>
            </a:r>
            <a:r>
              <a:rPr dirty="0" sz="1100" spc="-5">
                <a:latin typeface="Arial Narrow"/>
                <a:cs typeface="Arial Narrow"/>
              </a:rPr>
              <a:t>-</a:t>
            </a:r>
            <a:r>
              <a:rPr dirty="0" sz="1100" spc="-5">
                <a:latin typeface="Arial Narrow"/>
                <a:cs typeface="Arial Narrow"/>
                <a:hlinkClick r:id="rId43"/>
              </a:rPr>
              <a:t>a.org/TennesseeValleyChapter</a:t>
            </a:r>
            <a:endParaRPr sz="1100">
              <a:latin typeface="Arial Narrow"/>
              <a:cs typeface="Arial Narrow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62360" y="5993418"/>
            <a:ext cx="237871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 i="1">
                <a:latin typeface="Calibri"/>
                <a:cs typeface="Calibri"/>
              </a:rPr>
              <a:t>Thank </a:t>
            </a:r>
            <a:r>
              <a:rPr dirty="0" sz="1400" spc="-35" b="1" i="1">
                <a:latin typeface="Calibri"/>
                <a:cs typeface="Calibri"/>
              </a:rPr>
              <a:t>You </a:t>
            </a:r>
            <a:r>
              <a:rPr dirty="0" sz="1400" spc="-5" b="1" i="1">
                <a:latin typeface="Calibri"/>
                <a:cs typeface="Calibri"/>
              </a:rPr>
              <a:t>to </a:t>
            </a:r>
            <a:r>
              <a:rPr dirty="0" sz="1400" b="1" i="1">
                <a:latin typeface="Calibri"/>
                <a:cs typeface="Calibri"/>
              </a:rPr>
              <a:t>Our </a:t>
            </a:r>
            <a:r>
              <a:rPr dirty="0" sz="1400" spc="-5" b="1" i="1">
                <a:latin typeface="Calibri"/>
                <a:cs typeface="Calibri"/>
              </a:rPr>
              <a:t>Print</a:t>
            </a:r>
            <a:r>
              <a:rPr dirty="0" sz="1400" spc="-100" b="1" i="1">
                <a:latin typeface="Calibri"/>
                <a:cs typeface="Calibri"/>
              </a:rPr>
              <a:t> </a:t>
            </a:r>
            <a:r>
              <a:rPr dirty="0" sz="1400" spc="-5" b="1" i="1">
                <a:latin typeface="Calibri"/>
                <a:cs typeface="Calibri"/>
              </a:rPr>
              <a:t>Sponsor!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775716" y="6228588"/>
            <a:ext cx="1385315" cy="28346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007" y="67892"/>
            <a:ext cx="2666365" cy="819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The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Climb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000" spc="-5">
                <a:latin typeface="Calibri"/>
                <a:cs typeface="Calibri"/>
              </a:rPr>
              <a:t>On </a:t>
            </a:r>
            <a:r>
              <a:rPr dirty="0" sz="1000" spc="-10">
                <a:latin typeface="Calibri"/>
                <a:cs typeface="Calibri"/>
              </a:rPr>
              <a:t>August </a:t>
            </a:r>
            <a:r>
              <a:rPr dirty="0" sz="1000" spc="-5">
                <a:latin typeface="Calibri"/>
                <a:cs typeface="Calibri"/>
              </a:rPr>
              <a:t>19, </a:t>
            </a:r>
            <a:r>
              <a:rPr dirty="0" sz="1000" spc="-10">
                <a:latin typeface="Calibri"/>
                <a:cs typeface="Calibri"/>
              </a:rPr>
              <a:t>2019 Steven </a:t>
            </a:r>
            <a:r>
              <a:rPr dirty="0" sz="1000" spc="-5">
                <a:latin typeface="Calibri"/>
                <a:cs typeface="Calibri"/>
              </a:rPr>
              <a:t>L. Sanders Sr., </a:t>
            </a:r>
            <a:r>
              <a:rPr dirty="0" sz="1000" spc="-10">
                <a:latin typeface="Calibri"/>
                <a:cs typeface="Calibri"/>
              </a:rPr>
              <a:t>Steven </a:t>
            </a:r>
            <a:r>
              <a:rPr dirty="0" sz="1000" spc="-5">
                <a:latin typeface="Calibri"/>
                <a:cs typeface="Calibri"/>
              </a:rPr>
              <a:t>L.  Sanders Jr., Neil Thurgood, </a:t>
            </a:r>
            <a:r>
              <a:rPr dirty="0" sz="1000" spc="-10">
                <a:latin typeface="Calibri"/>
                <a:cs typeface="Calibri"/>
              </a:rPr>
              <a:t>Cliff </a:t>
            </a:r>
            <a:r>
              <a:rPr dirty="0" sz="1000" spc="-5">
                <a:latin typeface="Calibri"/>
                <a:cs typeface="Calibri"/>
              </a:rPr>
              <a:t>Calhoun and </a:t>
            </a:r>
            <a:r>
              <a:rPr dirty="0" sz="1000" spc="-10">
                <a:latin typeface="Calibri"/>
                <a:cs typeface="Calibri"/>
              </a:rPr>
              <a:t>Steve  </a:t>
            </a:r>
            <a:r>
              <a:rPr dirty="0" sz="1000" spc="-5">
                <a:latin typeface="Calibri"/>
                <a:cs typeface="Calibri"/>
              </a:rPr>
              <a:t>Mathias </a:t>
            </a:r>
            <a:r>
              <a:rPr dirty="0" sz="1000" spc="-10">
                <a:latin typeface="Calibri"/>
                <a:cs typeface="Calibri"/>
              </a:rPr>
              <a:t>will set </a:t>
            </a:r>
            <a:r>
              <a:rPr dirty="0" sz="1000" spc="-5">
                <a:latin typeface="Calibri"/>
                <a:cs typeface="Calibri"/>
              </a:rPr>
              <a:t>out to climb Mount Piegan in  </a:t>
            </a:r>
            <a:r>
              <a:rPr dirty="0" sz="1000" spc="-10">
                <a:latin typeface="Calibri"/>
                <a:cs typeface="Calibri"/>
              </a:rPr>
              <a:t>Glacier </a:t>
            </a:r>
            <a:r>
              <a:rPr dirty="0" sz="1000" spc="-5">
                <a:latin typeface="Calibri"/>
                <a:cs typeface="Calibri"/>
              </a:rPr>
              <a:t>National Park,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Montana.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007" y="983926"/>
            <a:ext cx="212661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All </a:t>
            </a:r>
            <a:r>
              <a:rPr dirty="0" sz="1000" spc="-10">
                <a:latin typeface="Calibri"/>
                <a:cs typeface="Calibri"/>
              </a:rPr>
              <a:t>five </a:t>
            </a:r>
            <a:r>
              <a:rPr dirty="0" sz="1000" spc="-5">
                <a:latin typeface="Calibri"/>
                <a:cs typeface="Calibri"/>
              </a:rPr>
              <a:t>of the climbers are Army Aviation  </a:t>
            </a:r>
            <a:r>
              <a:rPr dirty="0" sz="1000" spc="-10">
                <a:latin typeface="Calibri"/>
                <a:cs typeface="Calibri"/>
              </a:rPr>
              <a:t>Association </a:t>
            </a:r>
            <a:r>
              <a:rPr dirty="0" sz="1000" spc="-5">
                <a:latin typeface="Calibri"/>
                <a:cs typeface="Calibri"/>
              </a:rPr>
              <a:t>of </a:t>
            </a:r>
            <a:r>
              <a:rPr dirty="0" sz="1000" spc="-10">
                <a:latin typeface="Calibri"/>
                <a:cs typeface="Calibri"/>
              </a:rPr>
              <a:t>America</a:t>
            </a:r>
            <a:r>
              <a:rPr dirty="0" sz="1000" spc="20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members.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007" y="1410710"/>
            <a:ext cx="266509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Four of the </a:t>
            </a:r>
            <a:r>
              <a:rPr dirty="0" sz="1000" spc="-10">
                <a:latin typeface="Calibri"/>
                <a:cs typeface="Calibri"/>
              </a:rPr>
              <a:t>five </a:t>
            </a:r>
            <a:r>
              <a:rPr dirty="0" sz="1000" spc="-5">
                <a:latin typeface="Calibri"/>
                <a:cs typeface="Calibri"/>
              </a:rPr>
              <a:t>are current active duty, or veterans  of the United States Army; the fifth a former </a:t>
            </a:r>
            <a:r>
              <a:rPr dirty="0" sz="1000" spc="-10">
                <a:latin typeface="Calibri"/>
                <a:cs typeface="Calibri"/>
              </a:rPr>
              <a:t>ROTC  </a:t>
            </a:r>
            <a:r>
              <a:rPr dirty="0" sz="1000" spc="-5">
                <a:latin typeface="Calibri"/>
                <a:cs typeface="Calibri"/>
              </a:rPr>
              <a:t>Cadet Commander and Raider </a:t>
            </a:r>
            <a:r>
              <a:rPr dirty="0" sz="1000" spc="-10">
                <a:latin typeface="Calibri"/>
                <a:cs typeface="Calibri"/>
              </a:rPr>
              <a:t>Team </a:t>
            </a:r>
            <a:r>
              <a:rPr dirty="0" sz="1000" spc="-5">
                <a:latin typeface="Calibri"/>
                <a:cs typeface="Calibri"/>
              </a:rPr>
              <a:t>member from  Sparkman High</a:t>
            </a:r>
            <a:r>
              <a:rPr dirty="0" sz="100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School.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007" y="2142340"/>
            <a:ext cx="267398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5"/>
              </a:spcBef>
            </a:pPr>
            <a:r>
              <a:rPr dirty="0" sz="1000" spc="-5">
                <a:latin typeface="Calibri"/>
                <a:cs typeface="Calibri"/>
              </a:rPr>
              <a:t>Mt Piegan is </a:t>
            </a:r>
            <a:r>
              <a:rPr dirty="0" sz="1000" spc="-10">
                <a:latin typeface="Calibri"/>
                <a:cs typeface="Calibri"/>
              </a:rPr>
              <a:t>9225 feet </a:t>
            </a:r>
            <a:r>
              <a:rPr dirty="0" sz="1000" spc="-5">
                <a:latin typeface="Calibri"/>
                <a:cs typeface="Calibri"/>
              </a:rPr>
              <a:t>MSL. </a:t>
            </a:r>
            <a:r>
              <a:rPr dirty="0" sz="1000" spc="-10">
                <a:latin typeface="Calibri"/>
                <a:cs typeface="Calibri"/>
              </a:rPr>
              <a:t>The </a:t>
            </a:r>
            <a:r>
              <a:rPr dirty="0" sz="1000" spc="-5">
                <a:latin typeface="Calibri"/>
                <a:cs typeface="Calibri"/>
              </a:rPr>
              <a:t>Rock Steady  </a:t>
            </a:r>
            <a:r>
              <a:rPr dirty="0" sz="1000" spc="-10">
                <a:latin typeface="Calibri"/>
                <a:cs typeface="Calibri"/>
              </a:rPr>
              <a:t>Team </a:t>
            </a:r>
            <a:r>
              <a:rPr dirty="0" sz="1000" spc="-5">
                <a:latin typeface="Calibri"/>
                <a:cs typeface="Calibri"/>
              </a:rPr>
              <a:t>will begin the ascent at </a:t>
            </a:r>
            <a:r>
              <a:rPr dirty="0" sz="1000" spc="-10">
                <a:latin typeface="Calibri"/>
                <a:cs typeface="Calibri"/>
              </a:rPr>
              <a:t>6000 feet </a:t>
            </a:r>
            <a:r>
              <a:rPr dirty="0" sz="1000" spc="-5">
                <a:latin typeface="Calibri"/>
                <a:cs typeface="Calibri"/>
              </a:rPr>
              <a:t>MSL at the  Siyeh Bend Trail Head and will attempt to make the  </a:t>
            </a:r>
            <a:r>
              <a:rPr dirty="0" sz="1000" spc="-10">
                <a:latin typeface="Calibri"/>
                <a:cs typeface="Calibri"/>
              </a:rPr>
              <a:t>3000+ </a:t>
            </a:r>
            <a:r>
              <a:rPr dirty="0" sz="1000" spc="-5">
                <a:latin typeface="Calibri"/>
                <a:cs typeface="Calibri"/>
              </a:rPr>
              <a:t>foot climb to the</a:t>
            </a:r>
            <a:r>
              <a:rPr dirty="0" sz="1000" spc="5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summit.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134" y="2873970"/>
            <a:ext cx="2633980" cy="787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10">
                <a:latin typeface="Calibri"/>
                <a:cs typeface="Calibri"/>
              </a:rPr>
              <a:t>The </a:t>
            </a:r>
            <a:r>
              <a:rPr dirty="0" sz="1000" spc="-5">
                <a:latin typeface="Calibri"/>
                <a:cs typeface="Calibri"/>
              </a:rPr>
              <a:t>Rock Steady </a:t>
            </a:r>
            <a:r>
              <a:rPr dirty="0" sz="1000" spc="-10">
                <a:latin typeface="Calibri"/>
                <a:cs typeface="Calibri"/>
              </a:rPr>
              <a:t>Team </a:t>
            </a:r>
            <a:r>
              <a:rPr dirty="0" sz="1000" spc="-5">
                <a:latin typeface="Calibri"/>
                <a:cs typeface="Calibri"/>
              </a:rPr>
              <a:t>Climbers want to make the  </a:t>
            </a:r>
            <a:r>
              <a:rPr dirty="0" sz="1000" spc="-10">
                <a:latin typeface="Calibri"/>
                <a:cs typeface="Calibri"/>
              </a:rPr>
              <a:t>climb </a:t>
            </a:r>
            <a:r>
              <a:rPr dirty="0" sz="1000" spc="-5">
                <a:latin typeface="Calibri"/>
                <a:cs typeface="Calibri"/>
              </a:rPr>
              <a:t>for a personal challenge and want to </a:t>
            </a:r>
            <a:r>
              <a:rPr dirty="0" sz="1000" spc="-10">
                <a:latin typeface="Calibri"/>
                <a:cs typeface="Calibri"/>
              </a:rPr>
              <a:t>use </a:t>
            </a:r>
            <a:r>
              <a:rPr dirty="0" sz="1000" spc="-5">
                <a:latin typeface="Calibri"/>
                <a:cs typeface="Calibri"/>
              </a:rPr>
              <a:t>the  experience to raise money for a good cause – all  proceeds </a:t>
            </a:r>
            <a:r>
              <a:rPr dirty="0" sz="1000" spc="-10">
                <a:latin typeface="Calibri"/>
                <a:cs typeface="Calibri"/>
              </a:rPr>
              <a:t>will </a:t>
            </a:r>
            <a:r>
              <a:rPr dirty="0" sz="1000" spc="-5">
                <a:latin typeface="Calibri"/>
                <a:cs typeface="Calibri"/>
              </a:rPr>
              <a:t>go to the CVMA through the </a:t>
            </a:r>
            <a:r>
              <a:rPr dirty="0" sz="1000" spc="-10">
                <a:latin typeface="Calibri"/>
                <a:cs typeface="Calibri"/>
              </a:rPr>
              <a:t>TVC  AAAA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Chapter.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007" y="3755973"/>
            <a:ext cx="2625090" cy="1276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Who is the</a:t>
            </a:r>
            <a:r>
              <a:rPr dirty="0" sz="1200" spc="-10" b="1">
                <a:latin typeface="Calibri"/>
                <a:cs typeface="Calibri"/>
              </a:rPr>
              <a:t> </a:t>
            </a:r>
            <a:r>
              <a:rPr dirty="0" sz="1200" spc="-15" b="1">
                <a:latin typeface="Calibri"/>
                <a:cs typeface="Calibri"/>
              </a:rPr>
              <a:t>CVMA?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000" spc="-10">
                <a:latin typeface="Calibri"/>
                <a:cs typeface="Calibri"/>
              </a:rPr>
              <a:t>The mission </a:t>
            </a:r>
            <a:r>
              <a:rPr dirty="0" sz="1000" spc="-5">
                <a:latin typeface="Calibri"/>
                <a:cs typeface="Calibri"/>
              </a:rPr>
              <a:t>&amp; moto of the CVMA is "Vets Helping  </a:t>
            </a:r>
            <a:r>
              <a:rPr dirty="0" sz="1000" spc="-10">
                <a:latin typeface="Calibri"/>
                <a:cs typeface="Calibri"/>
              </a:rPr>
              <a:t>Vets". </a:t>
            </a:r>
            <a:r>
              <a:rPr dirty="0" sz="1000" spc="-5">
                <a:latin typeface="Calibri"/>
                <a:cs typeface="Calibri"/>
              </a:rPr>
              <a:t>All the funds that we raise go towards  helping veterans in North Alabama. We partner  with the Tut-Fann veterans home for </a:t>
            </a:r>
            <a:r>
              <a:rPr dirty="0" sz="1000" spc="-10">
                <a:latin typeface="Calibri"/>
                <a:cs typeface="Calibri"/>
              </a:rPr>
              <a:t>Christmas,  </a:t>
            </a:r>
            <a:r>
              <a:rPr dirty="0" sz="1000" spc="-5">
                <a:latin typeface="Calibri"/>
                <a:cs typeface="Calibri"/>
              </a:rPr>
              <a:t>Monthly Bingo and Weekly Poker. We support  Soldiers during times of need during deployments.  </a:t>
            </a:r>
            <a:r>
              <a:rPr dirty="0" sz="1000" spc="-10">
                <a:latin typeface="Calibri"/>
                <a:cs typeface="Calibri"/>
              </a:rPr>
              <a:t>501C19</a:t>
            </a:r>
            <a:r>
              <a:rPr dirty="0" sz="1000" spc="4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status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007" y="6346773"/>
            <a:ext cx="1677035" cy="361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100" b="1">
                <a:latin typeface="Calibri"/>
                <a:cs typeface="Calibri"/>
              </a:rPr>
              <a:t>Visit </a:t>
            </a:r>
            <a:r>
              <a:rPr dirty="0" sz="1100" spc="-5" b="1">
                <a:latin typeface="Calibri"/>
                <a:cs typeface="Calibri"/>
              </a:rPr>
              <a:t>their Website at:  </a:t>
            </a:r>
            <a:r>
              <a:rPr dirty="0" sz="1100" spc="-5" b="1">
                <a:latin typeface="Calibri"/>
                <a:cs typeface="Calibri"/>
              </a:rPr>
              <a:t>h</a:t>
            </a:r>
            <a:r>
              <a:rPr dirty="0" sz="1100" b="1">
                <a:latin typeface="Calibri"/>
                <a:cs typeface="Calibri"/>
              </a:rPr>
              <a:t>tt</a:t>
            </a:r>
            <a:r>
              <a:rPr dirty="0" sz="1100" spc="-5" b="1">
                <a:latin typeface="Calibri"/>
                <a:cs typeface="Calibri"/>
              </a:rPr>
              <a:t>p</a:t>
            </a:r>
            <a:r>
              <a:rPr dirty="0" sz="1100" b="1">
                <a:latin typeface="Calibri"/>
                <a:cs typeface="Calibri"/>
              </a:rPr>
              <a:t>s</a:t>
            </a:r>
            <a:r>
              <a:rPr dirty="0" sz="1100" spc="-5" b="1">
                <a:latin typeface="Calibri"/>
                <a:cs typeface="Calibri"/>
              </a:rPr>
              <a:t>:</a:t>
            </a:r>
            <a:r>
              <a:rPr dirty="0" sz="1100" spc="5" b="1">
                <a:latin typeface="Calibri"/>
                <a:cs typeface="Calibri"/>
              </a:rPr>
              <a:t>/</a:t>
            </a:r>
            <a:r>
              <a:rPr dirty="0" sz="1100" b="1">
                <a:latin typeface="Calibri"/>
                <a:cs typeface="Calibri"/>
              </a:rPr>
              <a:t>/</a:t>
            </a:r>
            <a:r>
              <a:rPr dirty="0" sz="1100" spc="5" b="1">
                <a:latin typeface="Calibri"/>
                <a:cs typeface="Calibri"/>
                <a:hlinkClick r:id="rId2"/>
              </a:rPr>
              <a:t>www.</a:t>
            </a:r>
            <a:r>
              <a:rPr dirty="0" sz="1100" spc="-5" b="1">
                <a:latin typeface="Calibri"/>
                <a:cs typeface="Calibri"/>
                <a:hlinkClick r:id="rId2"/>
              </a:rPr>
              <a:t>na</a:t>
            </a:r>
            <a:r>
              <a:rPr dirty="0" sz="1100" b="1">
                <a:latin typeface="Calibri"/>
                <a:cs typeface="Calibri"/>
                <a:hlinkClick r:id="rId2"/>
              </a:rPr>
              <a:t>l</a:t>
            </a:r>
            <a:r>
              <a:rPr dirty="0" sz="1100" spc="5" b="1">
                <a:latin typeface="Calibri"/>
                <a:cs typeface="Calibri"/>
                <a:hlinkClick r:id="rId2"/>
              </a:rPr>
              <a:t>cv</a:t>
            </a:r>
            <a:r>
              <a:rPr dirty="0" sz="1100" b="1">
                <a:latin typeface="Calibri"/>
                <a:cs typeface="Calibri"/>
                <a:hlinkClick r:id="rId2"/>
              </a:rPr>
              <a:t>m</a:t>
            </a:r>
            <a:r>
              <a:rPr dirty="0" sz="1100" spc="-5" b="1">
                <a:latin typeface="Calibri"/>
                <a:cs typeface="Calibri"/>
                <a:hlinkClick r:id="rId2"/>
              </a:rPr>
              <a:t>a</a:t>
            </a:r>
            <a:r>
              <a:rPr dirty="0" sz="1100" spc="5" b="1">
                <a:latin typeface="Calibri"/>
                <a:cs typeface="Calibri"/>
                <a:hlinkClick r:id="rId2"/>
              </a:rPr>
              <a:t>.c</a:t>
            </a:r>
            <a:r>
              <a:rPr dirty="0" sz="1100" spc="-10" b="1">
                <a:latin typeface="Calibri"/>
                <a:cs typeface="Calibri"/>
                <a:hlinkClick r:id="rId2"/>
              </a:rPr>
              <a:t>o</a:t>
            </a:r>
            <a:r>
              <a:rPr dirty="0" sz="1100" b="1">
                <a:latin typeface="Calibri"/>
                <a:cs typeface="Calibri"/>
                <a:hlinkClick r:id="rId2"/>
              </a:rPr>
              <a:t>m/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25540" y="22512"/>
            <a:ext cx="2769870" cy="8064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2590" marR="5080" indent="-320675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Calibri"/>
                <a:cs typeface="Calibri"/>
              </a:rPr>
              <a:t>How </a:t>
            </a:r>
            <a:r>
              <a:rPr dirty="0" sz="1400" spc="-5" b="1">
                <a:latin typeface="Calibri"/>
                <a:cs typeface="Calibri"/>
              </a:rPr>
              <a:t>can </a:t>
            </a:r>
            <a:r>
              <a:rPr dirty="0" sz="1400" b="1">
                <a:latin typeface="Calibri"/>
                <a:cs typeface="Calibri"/>
              </a:rPr>
              <a:t>I </a:t>
            </a:r>
            <a:r>
              <a:rPr dirty="0" sz="1400" spc="-5" b="1">
                <a:latin typeface="Calibri"/>
                <a:cs typeface="Calibri"/>
              </a:rPr>
              <a:t>pledge to </a:t>
            </a:r>
            <a:r>
              <a:rPr dirty="0" sz="1400" b="1">
                <a:latin typeface="Calibri"/>
                <a:cs typeface="Calibri"/>
              </a:rPr>
              <a:t>the </a:t>
            </a:r>
            <a:r>
              <a:rPr dirty="0" sz="1400" spc="-5" b="1">
                <a:latin typeface="Calibri"/>
                <a:cs typeface="Calibri"/>
              </a:rPr>
              <a:t>Rock</a:t>
            </a:r>
            <a:r>
              <a:rPr dirty="0" sz="1400" spc="-135" b="1">
                <a:latin typeface="Calibri"/>
                <a:cs typeface="Calibri"/>
              </a:rPr>
              <a:t> </a:t>
            </a:r>
            <a:r>
              <a:rPr dirty="0" sz="1400" spc="-5" b="1">
                <a:latin typeface="Calibri"/>
                <a:cs typeface="Calibri"/>
              </a:rPr>
              <a:t>Steady  </a:t>
            </a:r>
            <a:r>
              <a:rPr dirty="0" sz="1400" spc="-30" b="1">
                <a:latin typeface="Calibri"/>
                <a:cs typeface="Calibri"/>
              </a:rPr>
              <a:t>Team </a:t>
            </a:r>
            <a:r>
              <a:rPr dirty="0" sz="1400" b="1">
                <a:latin typeface="Calibri"/>
                <a:cs typeface="Calibri"/>
              </a:rPr>
              <a:t>Climb </a:t>
            </a:r>
            <a:r>
              <a:rPr dirty="0" sz="1400" spc="-10" b="1">
                <a:latin typeface="Calibri"/>
                <a:cs typeface="Calibri"/>
              </a:rPr>
              <a:t>for </a:t>
            </a:r>
            <a:r>
              <a:rPr dirty="0" sz="1400" b="1">
                <a:latin typeface="Calibri"/>
                <a:cs typeface="Calibri"/>
              </a:rPr>
              <a:t>the</a:t>
            </a:r>
            <a:r>
              <a:rPr dirty="0" sz="1400" spc="-7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Soldier?</a:t>
            </a:r>
            <a:endParaRPr sz="1400">
              <a:latin typeface="Calibri"/>
              <a:cs typeface="Calibri"/>
            </a:endParaRPr>
          </a:p>
          <a:p>
            <a:pPr marL="12700" marR="67310">
              <a:lnSpc>
                <a:spcPct val="75400"/>
              </a:lnSpc>
              <a:spcBef>
                <a:spcPts val="795"/>
              </a:spcBef>
            </a:pPr>
            <a:r>
              <a:rPr dirty="0" sz="1100" i="1">
                <a:latin typeface="Calibri"/>
                <a:cs typeface="Calibri"/>
              </a:rPr>
              <a:t>You </a:t>
            </a:r>
            <a:r>
              <a:rPr dirty="0" sz="1100" spc="-5" i="1">
                <a:latin typeface="Calibri"/>
                <a:cs typeface="Calibri"/>
              </a:rPr>
              <a:t>have </a:t>
            </a:r>
            <a:r>
              <a:rPr dirty="0" sz="1100" i="1">
                <a:latin typeface="Calibri"/>
                <a:cs typeface="Calibri"/>
              </a:rPr>
              <a:t>the </a:t>
            </a:r>
            <a:r>
              <a:rPr dirty="0" sz="1100" spc="-5" i="1">
                <a:latin typeface="Calibri"/>
                <a:cs typeface="Calibri"/>
              </a:rPr>
              <a:t>choice of </a:t>
            </a:r>
            <a:r>
              <a:rPr dirty="0" sz="1100" i="1">
                <a:latin typeface="Calibri"/>
                <a:cs typeface="Calibri"/>
              </a:rPr>
              <a:t>three </a:t>
            </a:r>
            <a:r>
              <a:rPr dirty="0" sz="1100" spc="-5" i="1">
                <a:latin typeface="Calibri"/>
                <a:cs typeface="Calibri"/>
              </a:rPr>
              <a:t>methods </a:t>
            </a:r>
            <a:r>
              <a:rPr dirty="0" sz="1100" i="1">
                <a:latin typeface="Calibri"/>
                <a:cs typeface="Calibri"/>
              </a:rPr>
              <a:t>to</a:t>
            </a:r>
            <a:r>
              <a:rPr dirty="0" sz="1100" spc="-85" i="1">
                <a:latin typeface="Calibri"/>
                <a:cs typeface="Calibri"/>
              </a:rPr>
              <a:t> </a:t>
            </a:r>
            <a:r>
              <a:rPr dirty="0" sz="1100" spc="-5" i="1">
                <a:latin typeface="Calibri"/>
                <a:cs typeface="Calibri"/>
              </a:rPr>
              <a:t>pledge  </a:t>
            </a:r>
            <a:r>
              <a:rPr dirty="0" sz="1100" spc="-5" i="1">
                <a:latin typeface="Calibri"/>
                <a:cs typeface="Calibri"/>
              </a:rPr>
              <a:t>support for </a:t>
            </a:r>
            <a:r>
              <a:rPr dirty="0" sz="1100" i="1">
                <a:latin typeface="Calibri"/>
                <a:cs typeface="Calibri"/>
              </a:rPr>
              <a:t>the </a:t>
            </a:r>
            <a:r>
              <a:rPr dirty="0" sz="1100" spc="-5" i="1">
                <a:latin typeface="Calibri"/>
                <a:cs typeface="Calibri"/>
              </a:rPr>
              <a:t>Climb for </a:t>
            </a:r>
            <a:r>
              <a:rPr dirty="0" sz="1100" i="1">
                <a:latin typeface="Calibri"/>
                <a:cs typeface="Calibri"/>
              </a:rPr>
              <a:t>the</a:t>
            </a:r>
            <a:r>
              <a:rPr dirty="0" sz="1100" spc="-65" i="1">
                <a:latin typeface="Calibri"/>
                <a:cs typeface="Calibri"/>
              </a:rPr>
              <a:t> </a:t>
            </a:r>
            <a:r>
              <a:rPr dirty="0" sz="1100" spc="-5" i="1">
                <a:latin typeface="Calibri"/>
                <a:cs typeface="Calibri"/>
              </a:rPr>
              <a:t>Soldier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25540" y="851568"/>
            <a:ext cx="2661285" cy="68643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241300" marR="5080" indent="-228600">
              <a:lnSpc>
                <a:spcPct val="83500"/>
              </a:lnSpc>
              <a:spcBef>
                <a:spcPts val="290"/>
              </a:spcBef>
              <a:tabLst>
                <a:tab pos="240665" algn="l"/>
              </a:tabLst>
            </a:pPr>
            <a:r>
              <a:rPr dirty="0" sz="1000" spc="-5">
                <a:latin typeface="Calibri"/>
                <a:cs typeface="Calibri"/>
              </a:rPr>
              <a:t>1.	Complete the form below, fold the tri-fold as  indicated, staple or tape and mail to the </a:t>
            </a:r>
            <a:r>
              <a:rPr dirty="0" sz="1000" spc="-10">
                <a:latin typeface="Calibri"/>
                <a:cs typeface="Calibri"/>
              </a:rPr>
              <a:t>TVC  AAAA </a:t>
            </a:r>
            <a:r>
              <a:rPr dirty="0" sz="1000" spc="-5">
                <a:latin typeface="Calibri"/>
                <a:cs typeface="Calibri"/>
              </a:rPr>
              <a:t>address printed on the back. </a:t>
            </a:r>
            <a:r>
              <a:rPr dirty="0" sz="1000" spc="-10">
                <a:latin typeface="Calibri"/>
                <a:cs typeface="Calibri"/>
              </a:rPr>
              <a:t>You will </a:t>
            </a:r>
            <a:r>
              <a:rPr dirty="0" sz="1000" spc="-5">
                <a:latin typeface="Calibri"/>
                <a:cs typeface="Calibri"/>
              </a:rPr>
              <a:t>be  contacted after the conclusion of the climb for  your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donation.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25540" y="1613568"/>
            <a:ext cx="2827655" cy="70929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241300" marR="5080" indent="-228600">
              <a:lnSpc>
                <a:spcPct val="83300"/>
              </a:lnSpc>
              <a:spcBef>
                <a:spcPts val="295"/>
              </a:spcBef>
              <a:buAutoNum type="arabicPeriod" startAt="2"/>
              <a:tabLst>
                <a:tab pos="240665" algn="l"/>
                <a:tab pos="241300" algn="l"/>
              </a:tabLst>
            </a:pPr>
            <a:r>
              <a:rPr dirty="0" sz="1000" spc="-5">
                <a:latin typeface="Calibri"/>
                <a:cs typeface="Calibri"/>
              </a:rPr>
              <a:t>If you are at an </a:t>
            </a:r>
            <a:r>
              <a:rPr dirty="0" sz="1000" spc="-10">
                <a:latin typeface="Calibri"/>
                <a:cs typeface="Calibri"/>
              </a:rPr>
              <a:t>event </a:t>
            </a:r>
            <a:r>
              <a:rPr dirty="0" sz="1000" spc="-5">
                <a:latin typeface="Calibri"/>
                <a:cs typeface="Calibri"/>
              </a:rPr>
              <a:t>and </a:t>
            </a:r>
            <a:r>
              <a:rPr dirty="0" sz="1000" spc="-10">
                <a:latin typeface="Calibri"/>
                <a:cs typeface="Calibri"/>
              </a:rPr>
              <a:t>wish </a:t>
            </a:r>
            <a:r>
              <a:rPr dirty="0" sz="1000" spc="-5">
                <a:latin typeface="Calibri"/>
                <a:cs typeface="Calibri"/>
              </a:rPr>
              <a:t>to make a flat  donation in advance of the climb; complete the  form with </a:t>
            </a:r>
            <a:r>
              <a:rPr dirty="0" sz="1000" spc="-10">
                <a:latin typeface="Calibri"/>
                <a:cs typeface="Calibri"/>
              </a:rPr>
              <a:t>cash </a:t>
            </a:r>
            <a:r>
              <a:rPr dirty="0" sz="1000" spc="-5">
                <a:latin typeface="Calibri"/>
                <a:cs typeface="Calibri"/>
              </a:rPr>
              <a:t>or check payable to </a:t>
            </a:r>
            <a:r>
              <a:rPr dirty="0" sz="1000" spc="-10">
                <a:latin typeface="Calibri"/>
                <a:cs typeface="Calibri"/>
              </a:rPr>
              <a:t>TVC AAAA </a:t>
            </a:r>
            <a:r>
              <a:rPr dirty="0" sz="1000" spc="-5">
                <a:latin typeface="Calibri"/>
                <a:cs typeface="Calibri"/>
              </a:rPr>
              <a:t>and  </a:t>
            </a:r>
            <a:r>
              <a:rPr dirty="0" sz="1000" spc="-10">
                <a:latin typeface="Calibri"/>
                <a:cs typeface="Calibri"/>
              </a:rPr>
              <a:t>give </a:t>
            </a:r>
            <a:r>
              <a:rPr dirty="0" sz="1000" spc="-5">
                <a:latin typeface="Calibri"/>
                <a:cs typeface="Calibri"/>
              </a:rPr>
              <a:t>to board</a:t>
            </a:r>
            <a:r>
              <a:rPr dirty="0" sz="1000" spc="10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member.</a:t>
            </a:r>
            <a:endParaRPr sz="1000">
              <a:latin typeface="Calibri"/>
              <a:cs typeface="Calibri"/>
            </a:endParaRPr>
          </a:p>
          <a:p>
            <a:pPr marL="241300" indent="-228600">
              <a:lnSpc>
                <a:spcPts val="1190"/>
              </a:lnSpc>
              <a:buAutoNum type="arabicPeriod" startAt="2"/>
              <a:tabLst>
                <a:tab pos="240665" algn="l"/>
                <a:tab pos="241300" algn="l"/>
              </a:tabLst>
            </a:pPr>
            <a:r>
              <a:rPr dirty="0" sz="1000" spc="-5">
                <a:latin typeface="Calibri"/>
                <a:cs typeface="Calibri"/>
              </a:rPr>
              <a:t>Go to the following Link to pledge on line.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25568" y="2297866"/>
            <a:ext cx="2772410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 spc="-5" b="1" i="1">
                <a:latin typeface="Calibri"/>
                <a:cs typeface="Calibri"/>
              </a:rPr>
              <a:t>https://</a:t>
            </a:r>
            <a:r>
              <a:rPr dirty="0" sz="1000" spc="-5" b="1" i="1">
                <a:latin typeface="Calibri"/>
                <a:cs typeface="Calibri"/>
                <a:hlinkClick r:id="rId3"/>
              </a:rPr>
              <a:t>www.emailmeform.com/builder/emf/janice </a:t>
            </a:r>
            <a:r>
              <a:rPr dirty="0" sz="1000" spc="-5" b="1" i="1">
                <a:latin typeface="Calibri"/>
                <a:cs typeface="Calibri"/>
              </a:rPr>
              <a:t> </a:t>
            </a:r>
            <a:r>
              <a:rPr dirty="0" sz="1000" spc="-5" b="1" i="1">
                <a:latin typeface="Calibri"/>
                <a:cs typeface="Calibri"/>
              </a:rPr>
              <a:t>darrowby/climbforthesoldierpledge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90638" y="4147201"/>
            <a:ext cx="2362200" cy="0"/>
          </a:xfrm>
          <a:custGeom>
            <a:avLst/>
            <a:gdLst/>
            <a:ahLst/>
            <a:cxnLst/>
            <a:rect l="l" t="t" r="r" b="b"/>
            <a:pathLst>
              <a:path w="2362200" h="0">
                <a:moveTo>
                  <a:pt x="0" y="0"/>
                </a:moveTo>
                <a:lnTo>
                  <a:pt x="2362200" y="0"/>
                </a:lnTo>
              </a:path>
            </a:pathLst>
          </a:custGeom>
          <a:ln w="1383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299453" y="2673857"/>
            <a:ext cx="2693035" cy="4101465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35560" rIns="0" bIns="0" rtlCol="0" vert="horz">
            <a:spAutoFit/>
          </a:bodyPr>
          <a:lstStyle/>
          <a:p>
            <a:pPr algn="ctr" marL="189865" marR="182880">
              <a:lnSpc>
                <a:spcPct val="100000"/>
              </a:lnSpc>
              <a:spcBef>
                <a:spcPts val="280"/>
              </a:spcBef>
            </a:pPr>
            <a:r>
              <a:rPr dirty="0" sz="1200" spc="-30" b="1">
                <a:latin typeface="Calibri"/>
                <a:cs typeface="Calibri"/>
              </a:rPr>
              <a:t>Yes! </a:t>
            </a:r>
            <a:r>
              <a:rPr dirty="0" sz="1200" b="1">
                <a:latin typeface="Calibri"/>
                <a:cs typeface="Calibri"/>
              </a:rPr>
              <a:t>I </a:t>
            </a:r>
            <a:r>
              <a:rPr dirty="0" sz="1200" spc="-10" b="1">
                <a:latin typeface="Calibri"/>
                <a:cs typeface="Calibri"/>
              </a:rPr>
              <a:t>want </a:t>
            </a:r>
            <a:r>
              <a:rPr dirty="0" sz="1200" spc="-5" b="1">
                <a:latin typeface="Calibri"/>
                <a:cs typeface="Calibri"/>
              </a:rPr>
              <a:t>to pledge </a:t>
            </a:r>
            <a:r>
              <a:rPr dirty="0" sz="1200" b="1">
                <a:latin typeface="Calibri"/>
                <a:cs typeface="Calibri"/>
              </a:rPr>
              <a:t>support </a:t>
            </a:r>
            <a:r>
              <a:rPr dirty="0" sz="1200" spc="-5" b="1">
                <a:latin typeface="Calibri"/>
                <a:cs typeface="Calibri"/>
              </a:rPr>
              <a:t>for </a:t>
            </a:r>
            <a:r>
              <a:rPr dirty="0" sz="1200" b="1">
                <a:latin typeface="Calibri"/>
                <a:cs typeface="Calibri"/>
              </a:rPr>
              <a:t>the  Climb </a:t>
            </a:r>
            <a:r>
              <a:rPr dirty="0" sz="1200" spc="-5" b="1">
                <a:latin typeface="Calibri"/>
                <a:cs typeface="Calibri"/>
              </a:rPr>
              <a:t>for </a:t>
            </a:r>
            <a:r>
              <a:rPr dirty="0" sz="1200" b="1">
                <a:latin typeface="Calibri"/>
                <a:cs typeface="Calibri"/>
              </a:rPr>
              <a:t>the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Soldier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90805" marR="187325">
              <a:lnSpc>
                <a:spcPct val="100000"/>
              </a:lnSpc>
              <a:tabLst>
                <a:tab pos="2413635" algn="l"/>
                <a:tab pos="2465070" algn="l"/>
              </a:tabLst>
            </a:pPr>
            <a:r>
              <a:rPr dirty="0" sz="1200" spc="-5" b="1">
                <a:latin typeface="Calibri"/>
                <a:cs typeface="Calibri"/>
              </a:rPr>
              <a:t>Name: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dirty="0" sz="120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Phone</a:t>
            </a:r>
            <a:r>
              <a:rPr dirty="0" sz="1200" spc="-40" b="1">
                <a:latin typeface="Calibri"/>
                <a:cs typeface="Calibri"/>
              </a:rPr>
              <a:t> </a:t>
            </a:r>
            <a:r>
              <a:rPr dirty="0" sz="1200" spc="-5" b="1">
                <a:latin typeface="Calibri"/>
                <a:cs typeface="Calibri"/>
              </a:rPr>
              <a:t>Number: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	</a:t>
            </a:r>
            <a:r>
              <a:rPr dirty="0" sz="1200" b="1">
                <a:latin typeface="Calibri"/>
                <a:cs typeface="Calibri"/>
              </a:rPr>
              <a:t> E</a:t>
            </a:r>
            <a:r>
              <a:rPr dirty="0" sz="1200" spc="-5" b="1">
                <a:latin typeface="Calibri"/>
                <a:cs typeface="Calibri"/>
              </a:rPr>
              <a:t>ma</a:t>
            </a:r>
            <a:r>
              <a:rPr dirty="0" sz="1200" spc="5" b="1">
                <a:latin typeface="Calibri"/>
                <a:cs typeface="Calibri"/>
              </a:rPr>
              <a:t>il</a:t>
            </a:r>
            <a:r>
              <a:rPr dirty="0" sz="1200" b="1">
                <a:latin typeface="Calibri"/>
                <a:cs typeface="Calibri"/>
              </a:rPr>
              <a:t>: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dirty="0" u="heavy" sz="1200" spc="-2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*  </a:t>
            </a:r>
            <a:r>
              <a:rPr dirty="0" sz="1200" spc="-5" b="1">
                <a:latin typeface="Calibri"/>
                <a:cs typeface="Calibri"/>
              </a:rPr>
              <a:t>Address: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	</a:t>
            </a:r>
            <a:r>
              <a:rPr dirty="0" u="heavy" sz="1200" spc="-229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</a:pPr>
            <a:r>
              <a:rPr dirty="0" u="sng" sz="1100" spc="-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Method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r>
              <a:rPr dirty="0" u="sng" sz="11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Pledge</a:t>
            </a:r>
            <a:endParaRPr sz="1100">
              <a:latin typeface="Calibri"/>
              <a:cs typeface="Calibri"/>
            </a:endParaRPr>
          </a:p>
          <a:p>
            <a:pPr marL="90805" marR="266700" indent="284480">
              <a:lnSpc>
                <a:spcPct val="100000"/>
              </a:lnSpc>
            </a:pPr>
            <a:r>
              <a:rPr dirty="0" sz="1100" b="1">
                <a:latin typeface="Calibri"/>
                <a:cs typeface="Calibri"/>
              </a:rPr>
              <a:t>I </a:t>
            </a:r>
            <a:r>
              <a:rPr dirty="0" sz="1100" spc="-5" b="1">
                <a:latin typeface="Calibri"/>
                <a:cs typeface="Calibri"/>
              </a:rPr>
              <a:t>pledge </a:t>
            </a:r>
            <a:r>
              <a:rPr dirty="0" sz="1100" b="1">
                <a:latin typeface="Calibri"/>
                <a:cs typeface="Calibri"/>
              </a:rPr>
              <a:t>$1.00 </a:t>
            </a:r>
            <a:r>
              <a:rPr dirty="0" sz="1100" spc="-5" b="1">
                <a:latin typeface="Calibri"/>
                <a:cs typeface="Calibri"/>
              </a:rPr>
              <a:t>for </a:t>
            </a:r>
            <a:r>
              <a:rPr dirty="0" sz="1100" b="1">
                <a:latin typeface="Calibri"/>
                <a:cs typeface="Calibri"/>
              </a:rPr>
              <a:t>each 100 </a:t>
            </a:r>
            <a:r>
              <a:rPr dirty="0" sz="1100" spc="-5" b="1">
                <a:latin typeface="Calibri"/>
                <a:cs typeface="Calibri"/>
              </a:rPr>
              <a:t>foot  elevation </a:t>
            </a:r>
            <a:r>
              <a:rPr dirty="0" sz="1100" b="1">
                <a:latin typeface="Calibri"/>
                <a:cs typeface="Calibri"/>
              </a:rPr>
              <a:t>the </a:t>
            </a:r>
            <a:r>
              <a:rPr dirty="0" sz="1100" spc="-5" b="1">
                <a:latin typeface="Calibri"/>
                <a:cs typeface="Calibri"/>
              </a:rPr>
              <a:t>team makes </a:t>
            </a:r>
            <a:r>
              <a:rPr dirty="0" sz="1100" b="1">
                <a:latin typeface="Calibri"/>
                <a:cs typeface="Calibri"/>
              </a:rPr>
              <a:t>in the climb.  (maximum $30.00 if </a:t>
            </a:r>
            <a:r>
              <a:rPr dirty="0" sz="1100" spc="-5" b="1">
                <a:latin typeface="Calibri"/>
                <a:cs typeface="Calibri"/>
              </a:rPr>
              <a:t>they make</a:t>
            </a:r>
            <a:r>
              <a:rPr dirty="0" sz="1100" spc="-6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summit)</a:t>
            </a:r>
            <a:endParaRPr sz="1100">
              <a:latin typeface="Calibri"/>
              <a:cs typeface="Calibri"/>
            </a:endParaRPr>
          </a:p>
          <a:p>
            <a:pPr marL="90805" marR="255270" indent="284480">
              <a:lnSpc>
                <a:spcPct val="100000"/>
              </a:lnSpc>
              <a:spcBef>
                <a:spcPts val="605"/>
              </a:spcBef>
            </a:pPr>
            <a:r>
              <a:rPr dirty="0" sz="1100" b="1">
                <a:latin typeface="Calibri"/>
                <a:cs typeface="Calibri"/>
              </a:rPr>
              <a:t>I </a:t>
            </a:r>
            <a:r>
              <a:rPr dirty="0" sz="1100" spc="-5" b="1">
                <a:latin typeface="Calibri"/>
                <a:cs typeface="Calibri"/>
              </a:rPr>
              <a:t>pledge </a:t>
            </a:r>
            <a:r>
              <a:rPr dirty="0" sz="1100" b="1">
                <a:latin typeface="Calibri"/>
                <a:cs typeface="Calibri"/>
              </a:rPr>
              <a:t>$30.00 </a:t>
            </a:r>
            <a:r>
              <a:rPr dirty="0" sz="1100" spc="-5" b="1">
                <a:latin typeface="Calibri"/>
                <a:cs typeface="Calibri"/>
              </a:rPr>
              <a:t>flat donation </a:t>
            </a:r>
            <a:r>
              <a:rPr dirty="0" sz="1100" b="1">
                <a:latin typeface="Calibri"/>
                <a:cs typeface="Calibri"/>
              </a:rPr>
              <a:t>to the  Climb</a:t>
            </a:r>
            <a:endParaRPr sz="1100">
              <a:latin typeface="Calibri"/>
              <a:cs typeface="Calibri"/>
            </a:endParaRPr>
          </a:p>
          <a:p>
            <a:pPr marL="407670">
              <a:lnSpc>
                <a:spcPct val="100000"/>
              </a:lnSpc>
            </a:pPr>
            <a:r>
              <a:rPr dirty="0" sz="1100" b="1">
                <a:latin typeface="Calibri"/>
                <a:cs typeface="Calibri"/>
              </a:rPr>
              <a:t>Payment</a:t>
            </a:r>
            <a:r>
              <a:rPr dirty="0" sz="1100" spc="-5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Included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90805" marR="417195" indent="284480">
              <a:lnSpc>
                <a:spcPct val="100000"/>
              </a:lnSpc>
              <a:spcBef>
                <a:spcPts val="5"/>
              </a:spcBef>
            </a:pPr>
            <a:r>
              <a:rPr dirty="0" sz="1100" b="1">
                <a:latin typeface="Calibri"/>
                <a:cs typeface="Calibri"/>
              </a:rPr>
              <a:t>Please contact me </a:t>
            </a:r>
            <a:r>
              <a:rPr dirty="0" sz="1100" spc="-5" b="1">
                <a:latin typeface="Calibri"/>
                <a:cs typeface="Calibri"/>
              </a:rPr>
              <a:t>for </a:t>
            </a:r>
            <a:r>
              <a:rPr dirty="0" sz="1100" b="1">
                <a:latin typeface="Calibri"/>
                <a:cs typeface="Calibri"/>
              </a:rPr>
              <a:t>my</a:t>
            </a:r>
            <a:r>
              <a:rPr dirty="0" sz="1100" spc="-110" b="1">
                <a:latin typeface="Calibri"/>
                <a:cs typeface="Calibri"/>
              </a:rPr>
              <a:t> </a:t>
            </a:r>
            <a:r>
              <a:rPr dirty="0" sz="1100" b="1">
                <a:latin typeface="Calibri"/>
                <a:cs typeface="Calibri"/>
              </a:rPr>
              <a:t>pledge  </a:t>
            </a:r>
            <a:r>
              <a:rPr dirty="0" sz="1100" spc="-5" b="1">
                <a:latin typeface="Calibri"/>
                <a:cs typeface="Calibri"/>
              </a:rPr>
              <a:t>payment</a:t>
            </a:r>
            <a:endParaRPr sz="1100">
              <a:latin typeface="Calibri"/>
              <a:cs typeface="Calibri"/>
            </a:endParaRPr>
          </a:p>
          <a:p>
            <a:pPr marL="90805" marR="205740" indent="-635">
              <a:lnSpc>
                <a:spcPct val="78700"/>
              </a:lnSpc>
              <a:spcBef>
                <a:spcPts val="605"/>
              </a:spcBef>
            </a:pPr>
            <a:r>
              <a:rPr dirty="0" sz="1100" b="1">
                <a:latin typeface="Calibri"/>
                <a:cs typeface="Calibri"/>
              </a:rPr>
              <a:t>* </a:t>
            </a:r>
            <a:r>
              <a:rPr dirty="0" sz="1050" b="1" i="1">
                <a:latin typeface="Calibri"/>
                <a:cs typeface="Calibri"/>
              </a:rPr>
              <a:t>Email </a:t>
            </a:r>
            <a:r>
              <a:rPr dirty="0" sz="1050" spc="-5" b="1" i="1">
                <a:latin typeface="Calibri"/>
                <a:cs typeface="Calibri"/>
              </a:rPr>
              <a:t>updates, </a:t>
            </a:r>
            <a:r>
              <a:rPr dirty="0" sz="1050" b="1" i="1">
                <a:latin typeface="Calibri"/>
                <a:cs typeface="Calibri"/>
              </a:rPr>
              <a:t>new information </a:t>
            </a:r>
            <a:r>
              <a:rPr dirty="0" sz="1050" spc="-5" b="1" i="1">
                <a:latin typeface="Calibri"/>
                <a:cs typeface="Calibri"/>
              </a:rPr>
              <a:t>and  </a:t>
            </a:r>
            <a:r>
              <a:rPr dirty="0" sz="1050" spc="-5" b="1" i="1">
                <a:latin typeface="Calibri"/>
                <a:cs typeface="Calibri"/>
              </a:rPr>
              <a:t>current </a:t>
            </a:r>
            <a:r>
              <a:rPr dirty="0" sz="1050" b="1" i="1">
                <a:latin typeface="Calibri"/>
                <a:cs typeface="Calibri"/>
              </a:rPr>
              <a:t>status will </a:t>
            </a:r>
            <a:r>
              <a:rPr dirty="0" sz="1050" spc="-5" b="1" i="1">
                <a:latin typeface="Calibri"/>
                <a:cs typeface="Calibri"/>
              </a:rPr>
              <a:t>be </a:t>
            </a:r>
            <a:r>
              <a:rPr dirty="0" sz="1050" b="1" i="1">
                <a:latin typeface="Calibri"/>
                <a:cs typeface="Calibri"/>
              </a:rPr>
              <a:t>emailed </a:t>
            </a:r>
            <a:r>
              <a:rPr dirty="0" sz="1050" spc="5" b="1" i="1">
                <a:latin typeface="Calibri"/>
                <a:cs typeface="Calibri"/>
              </a:rPr>
              <a:t>to </a:t>
            </a:r>
            <a:r>
              <a:rPr dirty="0" sz="1050" b="1" i="1">
                <a:latin typeface="Calibri"/>
                <a:cs typeface="Calibri"/>
              </a:rPr>
              <a:t>those</a:t>
            </a:r>
            <a:r>
              <a:rPr dirty="0" sz="1050" spc="-140" b="1" i="1">
                <a:latin typeface="Calibri"/>
                <a:cs typeface="Calibri"/>
              </a:rPr>
              <a:t> </a:t>
            </a:r>
            <a:r>
              <a:rPr dirty="0" sz="1050" b="1" i="1">
                <a:latin typeface="Calibri"/>
                <a:cs typeface="Calibri"/>
              </a:rPr>
              <a:t>who  </a:t>
            </a:r>
            <a:r>
              <a:rPr dirty="0" sz="1050" spc="-5" b="1" i="1">
                <a:latin typeface="Calibri"/>
                <a:cs typeface="Calibri"/>
              </a:rPr>
              <a:t>pledge </a:t>
            </a:r>
            <a:r>
              <a:rPr dirty="0" sz="1050" b="1" i="1">
                <a:latin typeface="Calibri"/>
                <a:cs typeface="Calibri"/>
              </a:rPr>
              <a:t>the </a:t>
            </a:r>
            <a:r>
              <a:rPr dirty="0" sz="1050" spc="-5" b="1" i="1">
                <a:latin typeface="Calibri"/>
                <a:cs typeface="Calibri"/>
              </a:rPr>
              <a:t>support </a:t>
            </a:r>
            <a:r>
              <a:rPr dirty="0" sz="1050" b="1" i="1">
                <a:latin typeface="Calibri"/>
                <a:cs typeface="Calibri"/>
              </a:rPr>
              <a:t>for the</a:t>
            </a:r>
            <a:r>
              <a:rPr dirty="0" sz="1050" spc="-75" b="1" i="1">
                <a:latin typeface="Calibri"/>
                <a:cs typeface="Calibri"/>
              </a:rPr>
              <a:t> </a:t>
            </a:r>
            <a:r>
              <a:rPr dirty="0" sz="1050" b="1" i="1">
                <a:latin typeface="Calibri"/>
                <a:cs typeface="Calibri"/>
              </a:rPr>
              <a:t>climb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>
              <a:latin typeface="Times New Roman"/>
              <a:cs typeface="Times New Roman"/>
            </a:endParaRPr>
          </a:p>
          <a:p>
            <a:pPr marL="361950">
              <a:lnSpc>
                <a:spcPct val="100000"/>
              </a:lnSpc>
            </a:pPr>
            <a:r>
              <a:rPr dirty="0" sz="1050" b="1" i="1">
                <a:latin typeface="Calibri"/>
                <a:cs typeface="Calibri"/>
              </a:rPr>
              <a:t>I would like </a:t>
            </a:r>
            <a:r>
              <a:rPr dirty="0" sz="1050" spc="5" b="1" i="1">
                <a:latin typeface="Calibri"/>
                <a:cs typeface="Calibri"/>
              </a:rPr>
              <a:t>to </a:t>
            </a:r>
            <a:r>
              <a:rPr dirty="0" sz="1050" b="1" i="1">
                <a:latin typeface="Calibri"/>
                <a:cs typeface="Calibri"/>
              </a:rPr>
              <a:t>OPT OUT of</a:t>
            </a:r>
            <a:r>
              <a:rPr dirty="0" sz="1050" spc="-100" b="1" i="1">
                <a:latin typeface="Calibri"/>
                <a:cs typeface="Calibri"/>
              </a:rPr>
              <a:t> </a:t>
            </a:r>
            <a:r>
              <a:rPr dirty="0" sz="1050" spc="-5" b="1" i="1">
                <a:latin typeface="Calibri"/>
                <a:cs typeface="Calibri"/>
              </a:rPr>
              <a:t>updates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26708" y="4422647"/>
            <a:ext cx="208915" cy="161925"/>
          </a:xfrm>
          <a:custGeom>
            <a:avLst/>
            <a:gdLst/>
            <a:ahLst/>
            <a:cxnLst/>
            <a:rect l="l" t="t" r="r" b="b"/>
            <a:pathLst>
              <a:path w="208915" h="161925">
                <a:moveTo>
                  <a:pt x="0" y="0"/>
                </a:moveTo>
                <a:lnTo>
                  <a:pt x="208787" y="0"/>
                </a:lnTo>
                <a:lnTo>
                  <a:pt x="208787" y="161544"/>
                </a:lnTo>
                <a:lnTo>
                  <a:pt x="0" y="161544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6426708" y="4422647"/>
            <a:ext cx="208915" cy="161925"/>
          </a:xfrm>
          <a:custGeom>
            <a:avLst/>
            <a:gdLst/>
            <a:ahLst/>
            <a:cxnLst/>
            <a:rect l="l" t="t" r="r" b="b"/>
            <a:pathLst>
              <a:path w="208915" h="161925">
                <a:moveTo>
                  <a:pt x="0" y="0"/>
                </a:moveTo>
                <a:lnTo>
                  <a:pt x="208787" y="0"/>
                </a:lnTo>
                <a:lnTo>
                  <a:pt x="208787" y="161544"/>
                </a:lnTo>
                <a:lnTo>
                  <a:pt x="0" y="161544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426708" y="4981955"/>
            <a:ext cx="208915" cy="160020"/>
          </a:xfrm>
          <a:custGeom>
            <a:avLst/>
            <a:gdLst/>
            <a:ahLst/>
            <a:cxnLst/>
            <a:rect l="l" t="t" r="r" b="b"/>
            <a:pathLst>
              <a:path w="208915" h="160020">
                <a:moveTo>
                  <a:pt x="0" y="0"/>
                </a:moveTo>
                <a:lnTo>
                  <a:pt x="208787" y="0"/>
                </a:lnTo>
                <a:lnTo>
                  <a:pt x="208787" y="160020"/>
                </a:lnTo>
                <a:lnTo>
                  <a:pt x="0" y="160020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426708" y="4981955"/>
            <a:ext cx="208915" cy="160020"/>
          </a:xfrm>
          <a:custGeom>
            <a:avLst/>
            <a:gdLst/>
            <a:ahLst/>
            <a:cxnLst/>
            <a:rect l="l" t="t" r="r" b="b"/>
            <a:pathLst>
              <a:path w="208915" h="160020">
                <a:moveTo>
                  <a:pt x="0" y="0"/>
                </a:moveTo>
                <a:lnTo>
                  <a:pt x="208787" y="0"/>
                </a:lnTo>
                <a:lnTo>
                  <a:pt x="208787" y="160020"/>
                </a:lnTo>
                <a:lnTo>
                  <a:pt x="0" y="16002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426708" y="5330952"/>
            <a:ext cx="208915" cy="161925"/>
          </a:xfrm>
          <a:custGeom>
            <a:avLst/>
            <a:gdLst/>
            <a:ahLst/>
            <a:cxnLst/>
            <a:rect l="l" t="t" r="r" b="b"/>
            <a:pathLst>
              <a:path w="208915" h="161925">
                <a:moveTo>
                  <a:pt x="0" y="0"/>
                </a:moveTo>
                <a:lnTo>
                  <a:pt x="208787" y="0"/>
                </a:lnTo>
                <a:lnTo>
                  <a:pt x="208787" y="161544"/>
                </a:lnTo>
                <a:lnTo>
                  <a:pt x="0" y="161544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426708" y="5330952"/>
            <a:ext cx="208915" cy="161925"/>
          </a:xfrm>
          <a:custGeom>
            <a:avLst/>
            <a:gdLst/>
            <a:ahLst/>
            <a:cxnLst/>
            <a:rect l="l" t="t" r="r" b="b"/>
            <a:pathLst>
              <a:path w="208915" h="161925">
                <a:moveTo>
                  <a:pt x="0" y="0"/>
                </a:moveTo>
                <a:lnTo>
                  <a:pt x="208787" y="0"/>
                </a:lnTo>
                <a:lnTo>
                  <a:pt x="208787" y="161544"/>
                </a:lnTo>
                <a:lnTo>
                  <a:pt x="0" y="161544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426708" y="5623559"/>
            <a:ext cx="208915" cy="160020"/>
          </a:xfrm>
          <a:custGeom>
            <a:avLst/>
            <a:gdLst/>
            <a:ahLst/>
            <a:cxnLst/>
            <a:rect l="l" t="t" r="r" b="b"/>
            <a:pathLst>
              <a:path w="208915" h="160020">
                <a:moveTo>
                  <a:pt x="0" y="0"/>
                </a:moveTo>
                <a:lnTo>
                  <a:pt x="208787" y="0"/>
                </a:lnTo>
                <a:lnTo>
                  <a:pt x="208787" y="160019"/>
                </a:lnTo>
                <a:lnTo>
                  <a:pt x="0" y="160019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426708" y="5623559"/>
            <a:ext cx="208915" cy="160020"/>
          </a:xfrm>
          <a:custGeom>
            <a:avLst/>
            <a:gdLst/>
            <a:ahLst/>
            <a:cxnLst/>
            <a:rect l="l" t="t" r="r" b="b"/>
            <a:pathLst>
              <a:path w="208915" h="160020">
                <a:moveTo>
                  <a:pt x="0" y="0"/>
                </a:moveTo>
                <a:lnTo>
                  <a:pt x="208787" y="0"/>
                </a:lnTo>
                <a:lnTo>
                  <a:pt x="208787" y="160019"/>
                </a:lnTo>
                <a:lnTo>
                  <a:pt x="0" y="16001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426708" y="6530340"/>
            <a:ext cx="178435" cy="161925"/>
          </a:xfrm>
          <a:custGeom>
            <a:avLst/>
            <a:gdLst/>
            <a:ahLst/>
            <a:cxnLst/>
            <a:rect l="l" t="t" r="r" b="b"/>
            <a:pathLst>
              <a:path w="178434" h="161925">
                <a:moveTo>
                  <a:pt x="0" y="0"/>
                </a:moveTo>
                <a:lnTo>
                  <a:pt x="178308" y="0"/>
                </a:lnTo>
                <a:lnTo>
                  <a:pt x="178308" y="161543"/>
                </a:lnTo>
                <a:lnTo>
                  <a:pt x="0" y="161543"/>
                </a:lnTo>
                <a:lnTo>
                  <a:pt x="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426708" y="6530340"/>
            <a:ext cx="178435" cy="161925"/>
          </a:xfrm>
          <a:custGeom>
            <a:avLst/>
            <a:gdLst/>
            <a:ahLst/>
            <a:cxnLst/>
            <a:rect l="l" t="t" r="r" b="b"/>
            <a:pathLst>
              <a:path w="178434" h="161925">
                <a:moveTo>
                  <a:pt x="0" y="0"/>
                </a:moveTo>
                <a:lnTo>
                  <a:pt x="178308" y="0"/>
                </a:lnTo>
                <a:lnTo>
                  <a:pt x="178308" y="161543"/>
                </a:lnTo>
                <a:lnTo>
                  <a:pt x="0" y="16154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150107" y="5748528"/>
            <a:ext cx="2898775" cy="960119"/>
          </a:xfrm>
          <a:custGeom>
            <a:avLst/>
            <a:gdLst/>
            <a:ahLst/>
            <a:cxnLst/>
            <a:rect l="l" t="t" r="r" b="b"/>
            <a:pathLst>
              <a:path w="2898775" h="960120">
                <a:moveTo>
                  <a:pt x="0" y="0"/>
                </a:moveTo>
                <a:lnTo>
                  <a:pt x="2898647" y="0"/>
                </a:lnTo>
                <a:lnTo>
                  <a:pt x="2898647" y="960120"/>
                </a:lnTo>
                <a:lnTo>
                  <a:pt x="0" y="960120"/>
                </a:lnTo>
                <a:lnTo>
                  <a:pt x="0" y="0"/>
                </a:lnTo>
                <a:close/>
              </a:path>
            </a:pathLst>
          </a:custGeom>
          <a:solidFill>
            <a:srgbClr val="DEEB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518915" y="5900927"/>
            <a:ext cx="2011679" cy="347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3150107" y="5748528"/>
            <a:ext cx="2898775" cy="960119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wrap="square" lIns="0" tIns="13970" rIns="0" bIns="0" rtlCol="0" vert="horz">
            <a:spAutoFit/>
          </a:bodyPr>
          <a:lstStyle/>
          <a:p>
            <a:pPr algn="ctr" marL="469900" marR="464820" indent="1270">
              <a:lnSpc>
                <a:spcPct val="100000"/>
              </a:lnSpc>
              <a:spcBef>
                <a:spcPts val="110"/>
              </a:spcBef>
            </a:pPr>
            <a:r>
              <a:rPr dirty="0" sz="1200" spc="-10">
                <a:latin typeface="Calibri"/>
                <a:cs typeface="Calibri"/>
              </a:rPr>
              <a:t>Corporate </a:t>
            </a:r>
            <a:r>
              <a:rPr dirty="0" sz="1200" spc="-5">
                <a:latin typeface="Calibri"/>
                <a:cs typeface="Calibri"/>
              </a:rPr>
              <a:t>Sponsorship Contact  </a:t>
            </a:r>
            <a:r>
              <a:rPr dirty="0" u="sng" sz="1200" spc="-5" i="1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Calibri"/>
                <a:cs typeface="Calibri"/>
                <a:hlinkClick r:id="rId5"/>
              </a:rPr>
              <a:t>Janice.l.sanders.ctr@mail.mil</a:t>
            </a:r>
            <a:r>
              <a:rPr dirty="0" sz="1200" spc="-30" i="1">
                <a:solidFill>
                  <a:srgbClr val="0562C1"/>
                </a:solidFill>
                <a:latin typeface="Calibri"/>
                <a:cs typeface="Calibri"/>
                <a:hlinkClick r:id="rId5"/>
              </a:rPr>
              <a:t> </a:t>
            </a:r>
            <a:r>
              <a:rPr dirty="0" sz="1100" spc="-5" i="1">
                <a:solidFill>
                  <a:srgbClr val="FF0000"/>
                </a:solidFill>
                <a:latin typeface="Calibri"/>
                <a:cs typeface="Calibri"/>
              </a:rPr>
              <a:t>or  </a:t>
            </a:r>
            <a:r>
              <a:rPr dirty="0" sz="1200" i="1">
                <a:latin typeface="Calibri"/>
                <a:cs typeface="Calibri"/>
              </a:rPr>
              <a:t>Visit</a:t>
            </a:r>
            <a:r>
              <a:rPr dirty="0" sz="1200" spc="-20" i="1">
                <a:latin typeface="Calibri"/>
                <a:cs typeface="Calibri"/>
              </a:rPr>
              <a:t> </a:t>
            </a:r>
            <a:r>
              <a:rPr dirty="0" sz="1200" spc="-5" i="1">
                <a:latin typeface="Calibri"/>
                <a:cs typeface="Calibri"/>
              </a:rPr>
              <a:t>link:</a:t>
            </a:r>
            <a:endParaRPr sz="1200">
              <a:latin typeface="Calibri"/>
              <a:cs typeface="Calibri"/>
            </a:endParaRPr>
          </a:p>
          <a:p>
            <a:pPr algn="ctr" marL="99695" marR="93345">
              <a:lnSpc>
                <a:spcPct val="100000"/>
              </a:lnSpc>
            </a:pPr>
            <a:r>
              <a:rPr dirty="0" sz="1200" spc="-10" i="1">
                <a:latin typeface="Calibri"/>
                <a:cs typeface="Calibri"/>
              </a:rPr>
              <a:t>http</a:t>
            </a:r>
            <a:r>
              <a:rPr dirty="0" sz="1200" spc="-10" i="1">
                <a:latin typeface="Calibri"/>
                <a:cs typeface="Calibri"/>
                <a:hlinkClick r:id="rId6"/>
              </a:rPr>
              <a:t>s://www.emailmeform.com/builder/em </a:t>
            </a:r>
            <a:r>
              <a:rPr dirty="0" sz="1200" spc="-10" i="1">
                <a:latin typeface="Calibri"/>
                <a:cs typeface="Calibri"/>
              </a:rPr>
              <a:t> </a:t>
            </a:r>
            <a:r>
              <a:rPr dirty="0" sz="1200" spc="-5" i="1">
                <a:latin typeface="Calibri"/>
                <a:cs typeface="Calibri"/>
              </a:rPr>
              <a:t>f/janicedarrowby/climbforthesoldierpledge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82112" y="93377"/>
            <a:ext cx="13531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Calibri"/>
                <a:cs typeface="Calibri"/>
              </a:rPr>
              <a:t>Rock Steady</a:t>
            </a:r>
            <a:r>
              <a:rPr dirty="0" sz="1400" spc="-105" b="1">
                <a:latin typeface="Calibri"/>
                <a:cs typeface="Calibri"/>
              </a:rPr>
              <a:t> </a:t>
            </a:r>
            <a:r>
              <a:rPr dirty="0" sz="1400" spc="-30" b="1">
                <a:latin typeface="Calibri"/>
                <a:cs typeface="Calibri"/>
              </a:rPr>
              <a:t>Team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019970" y="1813309"/>
            <a:ext cx="1923414" cy="3390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230"/>
              </a:lnSpc>
              <a:spcBef>
                <a:spcPts val="105"/>
              </a:spcBef>
            </a:pPr>
            <a:r>
              <a:rPr dirty="0" sz="1050" spc="-5">
                <a:latin typeface="Calibri"/>
                <a:cs typeface="Calibri"/>
              </a:rPr>
              <a:t>Steven Sanders</a:t>
            </a:r>
            <a:r>
              <a:rPr dirty="0" sz="1050" spc="-2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Jr.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ts val="1230"/>
              </a:lnSpc>
            </a:pPr>
            <a:r>
              <a:rPr dirty="0" sz="1050">
                <a:latin typeface="Calibri"/>
                <a:cs typeface="Calibri"/>
              </a:rPr>
              <a:t>Member Tennessee Valley</a:t>
            </a:r>
            <a:r>
              <a:rPr dirty="0" sz="1050" spc="-105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Chapter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66459" y="2855092"/>
            <a:ext cx="1923414" cy="3390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230"/>
              </a:lnSpc>
              <a:spcBef>
                <a:spcPts val="105"/>
              </a:spcBef>
            </a:pPr>
            <a:r>
              <a:rPr dirty="0" sz="1050" spc="-5">
                <a:latin typeface="Calibri"/>
                <a:cs typeface="Calibri"/>
              </a:rPr>
              <a:t>Cliff</a:t>
            </a:r>
            <a:r>
              <a:rPr dirty="0" sz="1050" spc="-15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Calhoun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ts val="1230"/>
              </a:lnSpc>
            </a:pPr>
            <a:r>
              <a:rPr dirty="0" sz="1050">
                <a:latin typeface="Calibri"/>
                <a:cs typeface="Calibri"/>
              </a:rPr>
              <a:t>Member Tennessee Valley</a:t>
            </a:r>
            <a:r>
              <a:rPr dirty="0" sz="1050" spc="-105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Chapter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19836" y="3829281"/>
            <a:ext cx="1923414" cy="3390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230"/>
              </a:lnSpc>
              <a:spcBef>
                <a:spcPts val="105"/>
              </a:spcBef>
            </a:pPr>
            <a:r>
              <a:rPr dirty="0" sz="1050">
                <a:latin typeface="Calibri"/>
                <a:cs typeface="Calibri"/>
              </a:rPr>
              <a:t>Neil</a:t>
            </a:r>
            <a:r>
              <a:rPr dirty="0" sz="1050" spc="-30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Thurgood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ts val="1230"/>
              </a:lnSpc>
            </a:pPr>
            <a:r>
              <a:rPr dirty="0" sz="1050">
                <a:latin typeface="Calibri"/>
                <a:cs typeface="Calibri"/>
              </a:rPr>
              <a:t>Member Tennessee Valley</a:t>
            </a:r>
            <a:r>
              <a:rPr dirty="0" sz="1050" spc="-100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Chapter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359652" y="4927091"/>
            <a:ext cx="2555875" cy="1066800"/>
          </a:xfrm>
          <a:custGeom>
            <a:avLst/>
            <a:gdLst/>
            <a:ahLst/>
            <a:cxnLst/>
            <a:rect l="l" t="t" r="r" b="b"/>
            <a:pathLst>
              <a:path w="2555875" h="1066800">
                <a:moveTo>
                  <a:pt x="0" y="0"/>
                </a:moveTo>
                <a:lnTo>
                  <a:pt x="2555748" y="0"/>
                </a:lnTo>
                <a:lnTo>
                  <a:pt x="2555748" y="1066799"/>
                </a:lnTo>
                <a:lnTo>
                  <a:pt x="0" y="106679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41709C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3937424" y="4931453"/>
            <a:ext cx="1685289" cy="3390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230"/>
              </a:lnSpc>
              <a:spcBef>
                <a:spcPts val="105"/>
              </a:spcBef>
            </a:pPr>
            <a:r>
              <a:rPr dirty="0" sz="1050" spc="-5">
                <a:latin typeface="Calibri"/>
                <a:cs typeface="Calibri"/>
              </a:rPr>
              <a:t>Steve Mathias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ts val="1230"/>
              </a:lnSpc>
            </a:pPr>
            <a:r>
              <a:rPr dirty="0" sz="1050" spc="-5">
                <a:latin typeface="Calibri"/>
                <a:cs typeface="Calibri"/>
              </a:rPr>
              <a:t>President North </a:t>
            </a:r>
            <a:r>
              <a:rPr dirty="0" sz="1050">
                <a:latin typeface="Calibri"/>
                <a:cs typeface="Calibri"/>
              </a:rPr>
              <a:t>Texas</a:t>
            </a:r>
            <a:r>
              <a:rPr dirty="0" sz="1050" spc="-70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Chapter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008376" y="3508247"/>
            <a:ext cx="1011935" cy="11323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081527" y="371856"/>
            <a:ext cx="860420" cy="12035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3937424" y="680044"/>
            <a:ext cx="2032635" cy="4914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230"/>
              </a:lnSpc>
              <a:spcBef>
                <a:spcPts val="105"/>
              </a:spcBef>
            </a:pPr>
            <a:r>
              <a:rPr dirty="0" sz="1050" b="1">
                <a:latin typeface="Calibri"/>
                <a:cs typeface="Calibri"/>
              </a:rPr>
              <a:t>Team</a:t>
            </a:r>
            <a:r>
              <a:rPr dirty="0" sz="1050" spc="-25" b="1">
                <a:latin typeface="Calibri"/>
                <a:cs typeface="Calibri"/>
              </a:rPr>
              <a:t> </a:t>
            </a:r>
            <a:r>
              <a:rPr dirty="0" sz="1050" spc="-5" b="1">
                <a:latin typeface="Calibri"/>
                <a:cs typeface="Calibri"/>
              </a:rPr>
              <a:t>Leader: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ts val="1200"/>
              </a:lnSpc>
            </a:pPr>
            <a:r>
              <a:rPr dirty="0" sz="1050" spc="-5">
                <a:latin typeface="Calibri"/>
                <a:cs typeface="Calibri"/>
              </a:rPr>
              <a:t>Steve Sanders</a:t>
            </a:r>
            <a:r>
              <a:rPr dirty="0" sz="1050" spc="-10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Sr.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ts val="1230"/>
              </a:lnSpc>
            </a:pPr>
            <a:r>
              <a:rPr dirty="0" sz="1050">
                <a:latin typeface="Calibri"/>
                <a:cs typeface="Calibri"/>
              </a:rPr>
              <a:t>VP Awards Tennessee Valley</a:t>
            </a:r>
            <a:r>
              <a:rPr dirty="0" sz="1050" spc="-110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Chapter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086100" y="1556003"/>
            <a:ext cx="934212" cy="11338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086099" y="2686811"/>
            <a:ext cx="973835" cy="9738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147060" y="4619244"/>
            <a:ext cx="729995" cy="1139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Sanders, Janice L Contractor/ Vencore</dc:creator>
  <dc:title>PowerPoint Presentation</dc:title>
  <dcterms:created xsi:type="dcterms:W3CDTF">2019-07-08T17:58:38Z</dcterms:created>
  <dcterms:modified xsi:type="dcterms:W3CDTF">2019-07-08T17:58:38Z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2019-06-06T00:00:00Z</vt:filetime>
  </property>
  <property fmtid="{D5CDD505-2E9C-101B-9397-08002B2CF9AE}" pid="3" name="Creator">
    <vt:lpwstr>Acrobat PDFMaker 19 for PowerPoint</vt:lpwstr>
  </property>
  <property fmtid="{D5CDD505-2E9C-101B-9397-08002B2CF9AE}" pid="4" name="LastSaved">
    <vt:filetime>2019-07-08T00:00:00Z</vt:filetime>
  </property>
</Properties>
</file>