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61" r:id="rId6"/>
    <p:sldId id="263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68093-9746-47A0-B937-DBCE31B417B7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6F6D7-D676-4461-B572-A42FF15913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9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28CA-783F-4339-BC66-444560F218F5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9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571CE-1487-4E7A-AF55-ACA58465E874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6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55F-A80C-4EF2-8A6E-FC30A3A24DF5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1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205B-C189-4DA4-9883-E6F045105EC5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787F3-560C-478B-9DB4-8855E6C85D7D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1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32B7-1D0B-4E60-B66A-B0346BCC39EA}" type="datetime1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63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0EE0-FE08-4972-8AF5-C5F54B6BAB36}" type="datetime1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0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201C9-987C-4CD0-8FB1-EF87C8538C50}" type="datetime1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7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3B0F-F011-446B-960C-64009C42A3B1}" type="datetime1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46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BC011-0CA9-4627-A19A-5F7F33964754}" type="datetime1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E9-81DE-4DB6-8E33-C92AC315A390}" type="datetime1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0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F30F-E3B6-4CA7-905A-BBC8334883D1}" type="datetime1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F65E-6C73-4FDA-9F42-19E9EE39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0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AAAA National Treasurer</a:t>
            </a:r>
            <a:br>
              <a:rPr lang="en-US" b="1" dirty="0" smtClean="0"/>
            </a:br>
            <a:r>
              <a:rPr lang="en-US" b="1" dirty="0" smtClean="0"/>
              <a:t>Chapter Workshop Brief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MG Tim Crosby</a:t>
            </a:r>
          </a:p>
          <a:p>
            <a:r>
              <a:rPr lang="en-US" smtClean="0"/>
              <a:t>tim.crosby@quad-a.org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5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Mission Critical Items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Chapters are NOT separately and independently incorporated</a:t>
            </a:r>
          </a:p>
          <a:p>
            <a:r>
              <a:rPr lang="en-US" dirty="0" smtClean="0"/>
              <a:t>Therefore it is vital that the end-of-year-financial statement be file by 31 March each year to comply with IRS requirements for filing of 990s. Failure endangers the entire organization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b="1" dirty="0" smtClean="0"/>
              <a:t>Planning and Budget Cycle</a:t>
            </a:r>
            <a:br>
              <a:rPr lang="en-US" altLang="en-US" sz="3200" b="1" dirty="0" smtClean="0"/>
            </a:br>
            <a:r>
              <a:rPr lang="en-US" altLang="en-US" sz="2400" b="1" dirty="0" smtClean="0"/>
              <a:t>Approved 9 May 1999</a:t>
            </a:r>
            <a:br>
              <a:rPr lang="en-US" altLang="en-US" sz="2400" b="1" dirty="0" smtClean="0"/>
            </a:br>
            <a:r>
              <a:rPr lang="en-US" altLang="en-US" sz="2300" b="1" dirty="0" smtClean="0"/>
              <a:t>Amended October 2007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8350" y="15240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30000"/>
              <a:buFont typeface="Wingdings" pitchFamily="2" charset="2"/>
              <a:buChar char="q"/>
            </a:pPr>
            <a:r>
              <a:rPr lang="en-US" altLang="en-US" sz="1600" dirty="0" smtClean="0"/>
              <a:t>Funding requests submitted to NEB prior to spring meeting. NEB reviews and: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Authorizes the request for funding consideration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Disapprove the funding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Tasks the Fiscal Committee to study the request and provide recommendation to NEG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200" dirty="0" smtClean="0"/>
              <a:t>Committee chairman will present recommendations prior to 1 August.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200" dirty="0" smtClean="0"/>
              <a:t>NEG will review and approve, disapprove, ask for further study</a:t>
            </a:r>
            <a:br>
              <a:rPr lang="en-US" altLang="en-US" sz="1200" dirty="0" smtClean="0"/>
            </a:br>
            <a:endParaRPr lang="en-US" altLang="en-US" sz="1200" dirty="0" smtClean="0"/>
          </a:p>
          <a:p>
            <a:pPr eaLnBrk="1" hangingPunct="1">
              <a:lnSpc>
                <a:spcPct val="90000"/>
              </a:lnSpc>
              <a:buSzPct val="130000"/>
              <a:buFont typeface="Wingdings" pitchFamily="2" charset="2"/>
              <a:buChar char="q"/>
            </a:pPr>
            <a:r>
              <a:rPr lang="en-US" altLang="en-US" sz="1600" dirty="0" smtClean="0"/>
              <a:t>Prior to Fall meeting the Fiscal Committee examines programs authorized for funding consideration.  Present AAAA president with recommendations and prioritized funding list (if funds are available)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buSzPct val="130000"/>
              <a:buFont typeface="Wingdings" pitchFamily="2" charset="2"/>
              <a:buChar char="q"/>
            </a:pPr>
            <a:r>
              <a:rPr lang="en-US" altLang="en-US" sz="1600" dirty="0" smtClean="0"/>
              <a:t>At the fall meeting the president presents a list of recommended programs/requests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NEB will review and approve or modify as appropriate.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400" dirty="0" smtClean="0"/>
              <a:t>Fiscal committee determines distribution IAW NEB decisions</a:t>
            </a:r>
            <a:br>
              <a:rPr lang="en-US" altLang="en-US" sz="1400" dirty="0" smtClean="0"/>
            </a:b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buSzPct val="130000"/>
              <a:buFont typeface="Wingdings" pitchFamily="2" charset="2"/>
              <a:buChar char="q"/>
            </a:pPr>
            <a:r>
              <a:rPr lang="en-US" altLang="en-US" sz="1600" dirty="0" smtClean="0"/>
              <a:t>Prior to 1 January, the fiscal committee presents recommendations to NEG.</a:t>
            </a:r>
            <a:br>
              <a:rPr lang="en-US" altLang="en-US" sz="1600" dirty="0" smtClean="0"/>
            </a:br>
            <a:endParaRPr lang="en-US" altLang="en-US" sz="1600" dirty="0" smtClean="0"/>
          </a:p>
          <a:p>
            <a:pPr eaLnBrk="1" hangingPunct="1">
              <a:lnSpc>
                <a:spcPct val="90000"/>
              </a:lnSpc>
              <a:buSzPct val="130000"/>
              <a:buFont typeface="Wingdings" pitchFamily="2" charset="2"/>
              <a:buChar char="q"/>
            </a:pPr>
            <a:r>
              <a:rPr lang="en-US" altLang="en-US" sz="1600" dirty="0" smtClean="0"/>
              <a:t>Following review of the accountant’s report – NEG makes final  approval and the Executive Director implements.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400" dirty="0" smtClean="0"/>
          </a:p>
          <a:p>
            <a:pPr lvl="1" eaLnBrk="1" hangingPunct="1">
              <a:lnSpc>
                <a:spcPct val="90000"/>
              </a:lnSpc>
            </a:pPr>
            <a:endParaRPr lang="en-US" altLang="en-US" sz="1400" dirty="0" smtClean="0"/>
          </a:p>
        </p:txBody>
      </p:sp>
      <p:grpSp>
        <p:nvGrpSpPr>
          <p:cNvPr id="8196" name="Group 1"/>
          <p:cNvGrpSpPr>
            <a:grpSpLocks/>
          </p:cNvGrpSpPr>
          <p:nvPr/>
        </p:nvGrpSpPr>
        <p:grpSpPr bwMode="auto">
          <a:xfrm>
            <a:off x="0" y="1401763"/>
            <a:ext cx="984250" cy="954087"/>
            <a:chOff x="0" y="1444626"/>
            <a:chExt cx="984250" cy="953492"/>
          </a:xfrm>
        </p:grpSpPr>
        <p:sp>
          <p:nvSpPr>
            <p:cNvPr id="8202" name="AutoShape 14"/>
            <p:cNvSpPr>
              <a:spLocks noChangeArrowheads="1"/>
            </p:cNvSpPr>
            <p:nvPr/>
          </p:nvSpPr>
          <p:spPr bwMode="auto">
            <a:xfrm>
              <a:off x="65088" y="1444626"/>
              <a:ext cx="787400" cy="457200"/>
            </a:xfrm>
            <a:prstGeom prst="rightArrow">
              <a:avLst>
                <a:gd name="adj1" fmla="val 50000"/>
                <a:gd name="adj2" fmla="val 43056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/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0" y="1474788"/>
              <a:ext cx="98425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rgbClr val="FF0000"/>
                </a:buClr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FF0000"/>
                </a:buClr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FF0000"/>
                </a:buClr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FF0000"/>
                </a:buClr>
                <a:buChar char="–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F0000"/>
                </a:buClr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 b="1">
                  <a:solidFill>
                    <a:schemeClr val="bg1"/>
                  </a:solidFill>
                </a:rPr>
                <a:t>26Apr MarMarch</a:t>
              </a:r>
            </a:p>
          </p:txBody>
        </p:sp>
      </p:grp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63588" y="2879725"/>
            <a:ext cx="46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ym typeface="Wingdings" pitchFamily="2" charset="2"/>
              </a:rPr>
              <a:t></a:t>
            </a:r>
          </a:p>
        </p:txBody>
      </p:sp>
      <p:sp>
        <p:nvSpPr>
          <p:cNvPr id="81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3ADA4920-5771-40D2-B9C7-5712A9B1314F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200" smtClean="0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765175" y="3898900"/>
            <a:ext cx="46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ym typeface="Wingdings" pitchFamily="2" charset="2"/>
              </a:rPr>
              <a:t>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766763" y="4794250"/>
            <a:ext cx="46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ym typeface="Wingdings" pitchFamily="2" charset="2"/>
              </a:rPr>
              <a:t></a:t>
            </a: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52475" y="5316538"/>
            <a:ext cx="463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b="1">
                <a:sym typeface="Wingdings" pitchFamily="2" charset="2"/>
              </a:rPr>
              <a:t></a:t>
            </a:r>
          </a:p>
        </p:txBody>
      </p:sp>
    </p:spTree>
    <p:extLst>
      <p:ext uri="{BB962C8B-B14F-4D97-AF65-F5344CB8AC3E}">
        <p14:creationId xmlns:p14="http://schemas.microsoft.com/office/powerpoint/2010/main" val="37636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 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AAAA National is in strong financial position with: </a:t>
            </a:r>
            <a:r>
              <a:rPr lang="en-US" altLang="en-US" dirty="0" smtClean="0"/>
              <a:t>CY 15 second highest Assets in history.</a:t>
            </a:r>
          </a:p>
          <a:p>
            <a:pPr lvl="1"/>
            <a:r>
              <a:rPr lang="en-US" altLang="en-US" dirty="0" smtClean="0"/>
              <a:t>$6,577,848</a:t>
            </a:r>
          </a:p>
          <a:p>
            <a:r>
              <a:rPr lang="en-US" altLang="en-US" dirty="0" smtClean="0"/>
              <a:t>2016 is third highest exhibit sales in history</a:t>
            </a:r>
          </a:p>
          <a:p>
            <a:pPr lvl="1"/>
            <a:r>
              <a:rPr lang="en-US" altLang="en-US" dirty="0" smtClean="0"/>
              <a:t>$2.9M</a:t>
            </a:r>
          </a:p>
          <a:p>
            <a:r>
              <a:rPr lang="en-US" altLang="en-US" dirty="0" smtClean="0"/>
              <a:t>Second highest Emergency Fund in history</a:t>
            </a:r>
          </a:p>
          <a:p>
            <a:pPr lvl="1"/>
            <a:r>
              <a:rPr lang="en-US" altLang="en-US" dirty="0" smtClean="0"/>
              <a:t>$2,664,447</a:t>
            </a:r>
          </a:p>
          <a:p>
            <a:r>
              <a:rPr lang="en-US" altLang="en-US" dirty="0" smtClean="0"/>
              <a:t>Currently have over $3.6M in cash and near cash </a:t>
            </a:r>
            <a:r>
              <a:rPr lang="en-US" altLang="en-US" u="sng" dirty="0" smtClean="0"/>
              <a:t>outside</a:t>
            </a:r>
            <a:r>
              <a:rPr lang="en-US" altLang="en-US" dirty="0" smtClean="0"/>
              <a:t> of the Emergency Fund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9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Out-of-Cycle Requests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Requests made subsequent to the spring meeting will be deferred until the next cycle unless action is requested by the AAAA NEB, NEG or Executive Director.</a:t>
            </a:r>
          </a:p>
          <a:p>
            <a:pPr eaLnBrk="1" hangingPunct="1"/>
            <a:endParaRPr lang="en-US" altLang="en-US" sz="1800" smtClean="0"/>
          </a:p>
          <a:p>
            <a:pPr eaLnBrk="1" hangingPunct="1"/>
            <a:r>
              <a:rPr lang="en-US" altLang="en-US" sz="1800" smtClean="0"/>
              <a:t>Out-of-cycle funding ceilings (based on availability of funds)</a:t>
            </a:r>
          </a:p>
          <a:p>
            <a:pPr lvl="1" eaLnBrk="1" hangingPunct="1"/>
            <a:r>
              <a:rPr lang="en-US" altLang="en-US" sz="1600" smtClean="0"/>
              <a:t>Executive Director - $750</a:t>
            </a:r>
          </a:p>
          <a:p>
            <a:pPr lvl="1" eaLnBrk="1" hangingPunct="1"/>
            <a:r>
              <a:rPr lang="en-US" altLang="en-US" sz="1600" smtClean="0"/>
              <a:t>NEG - $5,000</a:t>
            </a:r>
          </a:p>
          <a:p>
            <a:pPr lvl="1" eaLnBrk="1" hangingPunct="1"/>
            <a:r>
              <a:rPr lang="en-US" altLang="en-US" sz="1600" smtClean="0"/>
              <a:t>NEB - Unlimited</a:t>
            </a:r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9B34BD4D-162A-4E51-B76C-E1824A291EE0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445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Request Realities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the request is in line with AAAA Mission Statement: </a:t>
            </a:r>
            <a:r>
              <a:rPr lang="en-US" i="1" dirty="0" smtClean="0"/>
              <a:t>“Supporting the U.S. Army Aviation Soldier </a:t>
            </a:r>
            <a:r>
              <a:rPr lang="en-US" i="1" smtClean="0"/>
              <a:t>and Family”</a:t>
            </a:r>
            <a:endParaRPr lang="en-US" i="1" dirty="0" smtClean="0"/>
          </a:p>
          <a:p>
            <a:r>
              <a:rPr lang="en-US" dirty="0" smtClean="0"/>
              <a:t>Up </a:t>
            </a:r>
            <a:r>
              <a:rPr lang="en-US" dirty="0"/>
              <a:t>to $5,000 Request Somewhat Dependent on supported Unit </a:t>
            </a:r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If event/activity is Company or below $750-1,000</a:t>
            </a:r>
          </a:p>
          <a:p>
            <a:pPr lvl="1"/>
            <a:r>
              <a:rPr lang="en-US" dirty="0" smtClean="0"/>
              <a:t>Battalion size $1,500-$2,500</a:t>
            </a:r>
          </a:p>
          <a:p>
            <a:pPr lvl="1"/>
            <a:r>
              <a:rPr lang="en-US" dirty="0" smtClean="0"/>
              <a:t>Brigade size up to $5,000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F65E-6C73-4FDA-9F42-19E9EE3901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70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44500" y="147638"/>
            <a:ext cx="8342313" cy="1143000"/>
          </a:xfrm>
        </p:spPr>
        <p:txBody>
          <a:bodyPr>
            <a:normAutofit fontScale="90000"/>
          </a:bodyPr>
          <a:lstStyle/>
          <a:p>
            <a:r>
              <a:rPr lang="en-US" altLang="en-US" sz="3600" b="1" smtClean="0"/>
              <a:t>2015/16 Out-of-Cycle </a:t>
            </a:r>
            <a:br>
              <a:rPr lang="en-US" altLang="en-US" sz="3600" b="1" smtClean="0"/>
            </a:br>
            <a:r>
              <a:rPr lang="en-US" altLang="en-US" sz="3600" b="1" smtClean="0"/>
              <a:t>Funding Requests</a:t>
            </a:r>
            <a:endParaRPr lang="en-US" altLang="en-US" sz="360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700088" y="1273175"/>
          <a:ext cx="3544887" cy="48196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7131"/>
                <a:gridCol w="1287756"/>
              </a:tblGrid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Thunderbird OKARNG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Northern Lights 1-52 Avn Regt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Rajin' Cajun 5th Avn BN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Mount Rainier 16th CAB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AAHF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3,159.20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Old Tucson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Phantom Corps 166th Avn Brgd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 Texas TX ARNG 2-149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Celebrate Freedom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Keystone Chapter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Keystone Chapter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2840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Keystone Chapter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Keystone Chapter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Phantom Corps 1st Air Cav Brgd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Mount Rainier 2nd Bat 158th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Central Florida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Idaho Snake River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Mount Rainier 16th CAB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Washington-Potomac 12th Avn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Winged Warrior 1-228 Avn Regt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Rio Grande 1 AD CAB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Minuteman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Southern California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270.00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Savannah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Central Florida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Savannah 603 ASB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Savannah 3rd CAB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Jimmy Doolittle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Keystone Chapter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Mid-Atlantic Chapter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Mid-Atlantic Chapter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  <a:tr h="146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1" marR="68561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65650" y="1274763"/>
          <a:ext cx="3854450" cy="4840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9577"/>
                <a:gridCol w="1764873"/>
              </a:tblGrid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Wright Brothers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Wright Brothers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4,850.00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Aloha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Mid-Atlantic 110th TASMG TF16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Phantom Corps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Pikes Peak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Iron Mike 2-82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Central Florida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Air Assault 160th SOAR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Tarheel HHC/449 TAB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Voodoo 204th TAOG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3,020.00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Flying Tigers 8-229th AHB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Corpus Christi CCAD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Air Assault 159th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Air Assault 6-101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Air Assault 5-101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Mid-Atlantic 244th CAB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 Country 2-10 AHB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Savannah 1-3 ARB, 3rd CAB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Washington-Potomac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Bluegrass JFHQ-KY ARNG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Flint Hills 1-1 ARB CAB 11D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Gold Star Mothers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Aviation Center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Jack Dibrell/Alamo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Oregon Trail 2-641 AVN Battalion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Aloha HHC 25th CAB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 Country 10th CAB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Narragansett Bay 1st </a:t>
                      </a:r>
                      <a:r>
                        <a:rPr lang="en-US" sz="8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Btn</a:t>
                      </a: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126th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Mid-Atlantic Chapter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618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Aloha Chapter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1509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North Texas TX ARNG 2-149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3,000.00</a:t>
                      </a: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4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07AA25E-2EFC-43EE-9D4B-CECB6CEC6FDD}" type="slidenum">
              <a:rPr lang="en-US" altLang="en-US" sz="12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200" smtClean="0"/>
          </a:p>
        </p:txBody>
      </p:sp>
      <p:sp>
        <p:nvSpPr>
          <p:cNvPr id="12494" name="TextBox 7"/>
          <p:cNvSpPr txBox="1">
            <a:spLocks noChangeArrowheads="1"/>
          </p:cNvSpPr>
          <p:nvPr/>
        </p:nvSpPr>
        <p:spPr bwMode="auto">
          <a:xfrm>
            <a:off x="700088" y="6100763"/>
            <a:ext cx="7720012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1"/>
              <a:t>Total CY 2015 $150,217/ YTD 2016 $50,575</a:t>
            </a:r>
          </a:p>
        </p:txBody>
      </p:sp>
    </p:spTree>
    <p:extLst>
      <p:ext uri="{BB962C8B-B14F-4D97-AF65-F5344CB8AC3E}">
        <p14:creationId xmlns:p14="http://schemas.microsoft.com/office/powerpoint/2010/main" val="335587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553</Words>
  <Application>Microsoft Office PowerPoint</Application>
  <PresentationFormat>On-screen Show (4:3)</PresentationFormat>
  <Paragraphs>181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AAAA National Treasurer Chapter Workshop Brief</vt:lpstr>
      <vt:lpstr>Mission Critical Items</vt:lpstr>
      <vt:lpstr>Planning and Budget Cycle Approved 9 May 1999 Amended October 2007</vt:lpstr>
      <vt:lpstr>Top Line</vt:lpstr>
      <vt:lpstr>Out-of-Cycle Requests</vt:lpstr>
      <vt:lpstr>Request Realities</vt:lpstr>
      <vt:lpstr>2015/16 Out-of-Cycle  Funding Requests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AAAA National Treasurer Chapter Workshop Brief</dc:title>
  <dc:creator>Bill Harris</dc:creator>
  <cp:lastModifiedBy>Bill Harris</cp:lastModifiedBy>
  <cp:revision>8</cp:revision>
  <cp:lastPrinted>2016-04-19T14:29:28Z</cp:lastPrinted>
  <dcterms:created xsi:type="dcterms:W3CDTF">2016-04-17T18:46:26Z</dcterms:created>
  <dcterms:modified xsi:type="dcterms:W3CDTF">2016-04-20T19:28:53Z</dcterms:modified>
</cp:coreProperties>
</file>