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8" r:id="rId3"/>
    <p:sldId id="266" r:id="rId4"/>
    <p:sldId id="261" r:id="rId5"/>
    <p:sldId id="259" r:id="rId6"/>
    <p:sldId id="269" r:id="rId7"/>
    <p:sldId id="260" r:id="rId8"/>
    <p:sldId id="272" r:id="rId9"/>
    <p:sldId id="262" r:id="rId10"/>
    <p:sldId id="263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CCFF"/>
    <a:srgbClr val="CC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499BE5-BC8C-4943-8CFA-937D48B87A2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37F91E-2AA2-4BD1-9839-9B08DE7E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6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4EE6-C56C-4B0A-94A0-B3E315EF0FA0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5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CBD85-CCAE-4A02-A8D8-6144ABA6483C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1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A7CD-050E-4BE8-B053-FA98B57D5A37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A83CF-668A-4F62-9404-E2FD17CBA75F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6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CC9E6-B131-46C2-A67C-369144B80D6A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2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91C2A-7479-44B9-ABFD-D4B420D6605C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A04E-921E-41C7-89B5-C12BCEB0ACE8}" type="datetime1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6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CB65-FCAA-40A8-9897-2AD331A1237E}" type="datetime1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2E06-CEA9-416A-B5A0-3268F5342D48}" type="datetime1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6E76-63B5-49FF-B6FB-16904B4B2938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4EF2-C4F0-4CAF-A694-D81D783D7D9F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FA6E7-AF2C-42F0-BC88-19661F57F4DE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DE61-E23C-4731-B59D-502A9C58C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2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da.og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682696" cy="1619251"/>
          </a:xfrm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AAAA AWARDS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605" y="2133600"/>
            <a:ext cx="2061410" cy="206141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09452" y="4347410"/>
            <a:ext cx="4161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April 28, 2016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1056" y="5387441"/>
            <a:ext cx="60985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Awards Chairman:  MG Walter L. Davis, Ret.</a:t>
            </a:r>
          </a:p>
          <a:p>
            <a:r>
              <a:rPr lang="en-US" sz="2600" dirty="0" smtClean="0"/>
              <a:t>Awards Manager:  Janis Arena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7303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b="1" dirty="0" smtClean="0"/>
              <a:t>OTHER AAAA AWARDS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01000" cy="5029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  President’s </a:t>
            </a:r>
            <a:r>
              <a:rPr lang="en-US" sz="4000" b="1" dirty="0"/>
              <a:t>Award</a:t>
            </a:r>
          </a:p>
          <a:p>
            <a:r>
              <a:rPr lang="en-US" sz="4000" b="1" dirty="0" smtClean="0"/>
              <a:t>  Family Support Award</a:t>
            </a:r>
            <a:endParaRPr lang="en-US" sz="4000" b="1" dirty="0"/>
          </a:p>
          <a:p>
            <a:r>
              <a:rPr lang="en-US" sz="4000" b="1" dirty="0" smtClean="0"/>
              <a:t>  Art </a:t>
            </a:r>
            <a:r>
              <a:rPr lang="en-US" sz="4000" b="1" dirty="0"/>
              <a:t>&amp; Dotty Kesten Founder’s Award</a:t>
            </a:r>
          </a:p>
          <a:p>
            <a:r>
              <a:rPr lang="en-US" sz="4000" b="1" dirty="0" smtClean="0"/>
              <a:t>  West </a:t>
            </a:r>
            <a:r>
              <a:rPr lang="en-US" sz="4000" b="1" dirty="0"/>
              <a:t>Point Cadet of the Year</a:t>
            </a:r>
          </a:p>
          <a:p>
            <a:r>
              <a:rPr lang="en-US" sz="4000" b="1" dirty="0" smtClean="0"/>
              <a:t>  ROTC </a:t>
            </a:r>
            <a:r>
              <a:rPr lang="en-US" sz="4000" b="1" dirty="0"/>
              <a:t>Cadet of the Year  </a:t>
            </a:r>
            <a:endParaRPr lang="en-US" sz="4000" b="1" dirty="0" smtClean="0"/>
          </a:p>
          <a:p>
            <a:r>
              <a:rPr lang="en-US" sz="4000" b="1" dirty="0"/>
              <a:t> </a:t>
            </a:r>
            <a:r>
              <a:rPr lang="en-US" sz="4000" b="1" dirty="0" smtClean="0"/>
              <a:t> Distinguished Graduate Awards</a:t>
            </a:r>
          </a:p>
          <a:p>
            <a:pPr lvl="1"/>
            <a:r>
              <a:rPr lang="en-US" b="1" dirty="0"/>
              <a:t>Fort Rucker (Entry Rotor Wing Courses)</a:t>
            </a:r>
          </a:p>
          <a:p>
            <a:pPr lvl="1"/>
            <a:r>
              <a:rPr lang="en-US" b="1" dirty="0"/>
              <a:t>Fort Huachuca (UAS Training Courses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Ft. Eustis, 128</a:t>
            </a:r>
            <a:r>
              <a:rPr lang="en-US" b="1" baseline="30000" dirty="0" smtClean="0"/>
              <a:t>th</a:t>
            </a:r>
            <a:r>
              <a:rPr lang="en-US" b="1" dirty="0" smtClean="0"/>
              <a:t> Avn. </a:t>
            </a:r>
            <a:r>
              <a:rPr lang="en-US" b="1" dirty="0" err="1" smtClean="0"/>
              <a:t>Bde</a:t>
            </a:r>
            <a:r>
              <a:rPr lang="en-US" b="1" smtClean="0"/>
              <a:t>. </a:t>
            </a:r>
            <a:r>
              <a:rPr lang="en-US" b="1" dirty="0" smtClean="0"/>
              <a:t>(Enlisted Training Courses)</a:t>
            </a:r>
            <a:endParaRPr lang="en-US" b="1" dirty="0"/>
          </a:p>
          <a:p>
            <a:pPr lvl="1"/>
            <a:r>
              <a:rPr lang="en-US" b="1" dirty="0"/>
              <a:t>Eastern Army Aviation Training </a:t>
            </a:r>
            <a:r>
              <a:rPr lang="en-US" b="1" dirty="0" smtClean="0"/>
              <a:t>Site </a:t>
            </a:r>
          </a:p>
          <a:p>
            <a:pPr lvl="1"/>
            <a:r>
              <a:rPr lang="en-US" b="1" dirty="0" smtClean="0"/>
              <a:t>Western </a:t>
            </a:r>
            <a:r>
              <a:rPr lang="en-US" b="1" dirty="0"/>
              <a:t>Army Aviation Training </a:t>
            </a:r>
            <a:r>
              <a:rPr lang="en-US" b="1" dirty="0" smtClean="0"/>
              <a:t>Site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(203) 268-2450  </a:t>
            </a:r>
            <a:r>
              <a:rPr lang="en-US" b="1" i="1" dirty="0" smtClean="0"/>
              <a:t>or </a:t>
            </a:r>
            <a:r>
              <a:rPr lang="en-US" b="1" dirty="0" smtClean="0"/>
              <a:t> (800) 722-2769</a:t>
            </a:r>
          </a:p>
          <a:p>
            <a:pPr marL="457200" lvl="1" indent="0">
              <a:buNone/>
            </a:pPr>
            <a:endParaRPr lang="en-US" sz="1600" b="1" dirty="0" smtClean="0"/>
          </a:p>
          <a:p>
            <a:pPr marL="57150" indent="0">
              <a:buNone/>
            </a:pPr>
            <a:r>
              <a:rPr lang="en-US" sz="2600" b="1" u="sng" dirty="0" smtClean="0"/>
              <a:t>Janis Arena </a:t>
            </a:r>
            <a:r>
              <a:rPr lang="en-US" sz="2600" b="1" i="1" u="sng" dirty="0" smtClean="0"/>
              <a:t>or</a:t>
            </a:r>
            <a:r>
              <a:rPr lang="en-US" sz="2600" b="1" u="sng" dirty="0" smtClean="0"/>
              <a:t> Corey Stokes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600" b="1" i="1" dirty="0" smtClean="0"/>
              <a:t>National Awards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600" b="1" i="1" dirty="0" smtClean="0"/>
              <a:t>Functional Awards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600" b="1" i="1" dirty="0" smtClean="0"/>
              <a:t>Hall of Fame</a:t>
            </a:r>
          </a:p>
          <a:p>
            <a:pPr marL="0" indent="0">
              <a:buNone/>
            </a:pPr>
            <a:endParaRPr lang="en-US" sz="1300" b="1" dirty="0"/>
          </a:p>
          <a:p>
            <a:pPr marL="0" indent="0">
              <a:buNone/>
            </a:pPr>
            <a:r>
              <a:rPr lang="en-US" sz="2600" b="1" u="sng" dirty="0" smtClean="0"/>
              <a:t>Deb Cavallaro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  </a:t>
            </a:r>
            <a:r>
              <a:rPr lang="en-US" sz="2600" b="1" i="1" dirty="0" smtClean="0"/>
              <a:t>OSMs, Knight Award and Lady of Loreto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 smtClean="0"/>
              <a:t>  Soldier and NCO of Month, Quarter and Year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 marL="0" indent="0">
              <a:buNone/>
            </a:pPr>
            <a:r>
              <a:rPr lang="en-US" sz="2600" b="1" u="sng" dirty="0" smtClean="0"/>
              <a:t>Barb McCann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  </a:t>
            </a:r>
            <a:r>
              <a:rPr lang="en-US" sz="2600" b="1" i="1" dirty="0" smtClean="0"/>
              <a:t>Chapter Sponsored Soldier to Attend Annual Summit</a:t>
            </a:r>
            <a:endParaRPr lang="en-US" sz="2600" b="1" i="1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420" y="158186"/>
            <a:ext cx="8954947" cy="769441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AAAA POCs For Award Questions</a:t>
            </a:r>
            <a:endParaRPr lang="en-US" sz="4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64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MANY DIFFERENT AWARDS</a:t>
            </a:r>
            <a:endParaRPr lang="en-US" sz="5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23372"/>
            <a:ext cx="5562600" cy="4876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  </a:t>
            </a:r>
            <a:r>
              <a:rPr lang="en-US" b="1" dirty="0" smtClean="0"/>
              <a:t>National Awards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</a:t>
            </a:r>
            <a:r>
              <a:rPr lang="en-US" b="1" dirty="0"/>
              <a:t>Functional Awards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Army </a:t>
            </a:r>
            <a:r>
              <a:rPr lang="en-US" b="1" dirty="0"/>
              <a:t>Aviation Hall of </a:t>
            </a:r>
            <a:r>
              <a:rPr lang="en-US" b="1" dirty="0" smtClean="0"/>
              <a:t>Fame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  Chapter Awards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Order of St. Michael Awards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Our Lady of Loreto </a:t>
            </a:r>
            <a:r>
              <a:rPr lang="en-US" b="1" dirty="0"/>
              <a:t>Award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  Distinguished </a:t>
            </a:r>
            <a:r>
              <a:rPr lang="en-US" b="1" dirty="0"/>
              <a:t>Graduate Awards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USMA Cadet of the Year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   ROTC Cadet of the Year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916" y="1295400"/>
            <a:ext cx="35683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GLOBAL VIEW</a:t>
            </a:r>
            <a:endParaRPr lang="en-US" sz="6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7975274" cy="2895600"/>
          </a:xfrm>
        </p:spPr>
        <p:txBody>
          <a:bodyPr>
            <a:noAutofit/>
          </a:bodyPr>
          <a:lstStyle/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National Awards are pretty  good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Functional Awards are </a:t>
            </a:r>
            <a:r>
              <a:rPr lang="en-US" sz="3600" b="1" i="1" u="sng" dirty="0" smtClean="0">
                <a:solidFill>
                  <a:schemeClr val="tx1"/>
                </a:solidFill>
              </a:rPr>
              <a:t>very</a:t>
            </a:r>
            <a:r>
              <a:rPr lang="en-US" sz="3600" b="1" dirty="0" smtClean="0">
                <a:solidFill>
                  <a:schemeClr val="tx1"/>
                </a:solidFill>
              </a:rPr>
              <a:t> light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Hall of Fame nominations need to include more contemporary soldiers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37" y="1905000"/>
            <a:ext cx="9045947" cy="707886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 need you to submit nominations!</a:t>
            </a:r>
            <a:endParaRPr lang="en-US" sz="40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725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8200" y="4572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NATIONAL AWARDS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3810000" cy="3429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INDIVIDUAL AWARDS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DAC of the Year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Safety Award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Crew Chief of the Year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Soldier of the Year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NCO of the Year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Aviator of the Year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4</a:t>
            </a:fld>
            <a:endParaRPr lang="en-US"/>
          </a:p>
        </p:txBody>
      </p:sp>
      <p:sp>
        <p:nvSpPr>
          <p:cNvPr id="8" name="Title 13"/>
          <p:cNvSpPr txBox="1">
            <a:spLocks/>
          </p:cNvSpPr>
          <p:nvPr/>
        </p:nvSpPr>
        <p:spPr>
          <a:xfrm>
            <a:off x="609600" y="1371600"/>
            <a:ext cx="7772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smtClean="0">
                <a:latin typeface="Book Antiqua" panose="02040602050305030304" pitchFamily="18" charset="0"/>
                <a:cs typeface="Andalus" panose="02020603050405020304" pitchFamily="18" charset="-78"/>
              </a:rPr>
              <a:t>Presented During Annual Summit and</a:t>
            </a:r>
          </a:p>
          <a:p>
            <a:r>
              <a:rPr lang="en-US" sz="3600" b="1" i="1" dirty="0" smtClean="0">
                <a:latin typeface="Book Antiqua" panose="02040602050305030304" pitchFamily="18" charset="0"/>
                <a:cs typeface="Andalus" panose="02020603050405020304" pitchFamily="18" charset="-78"/>
              </a:rPr>
              <a:t>Address the Aviation Community at Large</a:t>
            </a:r>
            <a:endParaRPr lang="en-US" sz="3600" b="1" i="1" dirty="0">
              <a:latin typeface="Book Antiqua" panose="02040602050305030304" pitchFamily="18" charset="0"/>
              <a:cs typeface="Andalus" panose="02020603050405020304" pitchFamily="18" charset="-78"/>
            </a:endParaRPr>
          </a:p>
        </p:txBody>
      </p:sp>
      <p:sp>
        <p:nvSpPr>
          <p:cNvPr id="9" name="Subtitle 6"/>
          <p:cNvSpPr txBox="1">
            <a:spLocks/>
          </p:cNvSpPr>
          <p:nvPr/>
        </p:nvSpPr>
        <p:spPr>
          <a:xfrm>
            <a:off x="4648200" y="2517494"/>
            <a:ext cx="4163992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chemeClr val="tx1"/>
                </a:solidFill>
              </a:rPr>
              <a:t>UNIT AWARDS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Robert M. </a:t>
            </a:r>
            <a:r>
              <a:rPr lang="en-US" sz="2400" b="1" dirty="0" err="1" smtClean="0">
                <a:solidFill>
                  <a:schemeClr val="tx1"/>
                </a:solidFill>
              </a:rPr>
              <a:t>Leich</a:t>
            </a:r>
            <a:r>
              <a:rPr lang="en-US" sz="2400" b="1" dirty="0" smtClean="0">
                <a:solidFill>
                  <a:schemeClr val="tx1"/>
                </a:solidFill>
              </a:rPr>
              <a:t> Award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USAR Unit of the Year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ARNG Unit of the Year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Active Unit of the Year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Outstanding Unit of the Year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2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35666" y="1164276"/>
            <a:ext cx="5334000" cy="969764"/>
          </a:xfrm>
        </p:spPr>
        <p:txBody>
          <a:bodyPr>
            <a:noAutofit/>
          </a:bodyPr>
          <a:lstStyle/>
          <a:p>
            <a:r>
              <a:rPr lang="en-US" sz="2800" b="1" i="1" dirty="0">
                <a:latin typeface="Book Antiqua" panose="02040602050305030304" pitchFamily="18" charset="0"/>
                <a:cs typeface="Andalus" panose="02020603050405020304" pitchFamily="18" charset="-78"/>
              </a:rPr>
              <a:t>Address areas of specialty and </a:t>
            </a:r>
            <a:r>
              <a:rPr lang="en-US" sz="2800" b="1" i="1" dirty="0" smtClean="0">
                <a:latin typeface="Book Antiqua" panose="02040602050305030304" pitchFamily="18" charset="0"/>
                <a:cs typeface="Andalus" panose="02020603050405020304" pitchFamily="18" charset="-78"/>
              </a:rPr>
              <a:t>Presented During Forum Events</a:t>
            </a:r>
            <a:endParaRPr lang="en-US" sz="2800" b="1" i="1" dirty="0">
              <a:latin typeface="Book Antiqua" panose="02040602050305030304" pitchFamily="18" charset="0"/>
              <a:cs typeface="Andalus" panose="02020603050405020304" pitchFamily="18" charset="-78"/>
            </a:endParaRPr>
          </a:p>
        </p:txBody>
      </p:sp>
      <p:sp>
        <p:nvSpPr>
          <p:cNvPr id="8" name="Content Placeholder 9"/>
          <p:cNvSpPr>
            <a:spLocks noGrp="1"/>
          </p:cNvSpPr>
          <p:nvPr>
            <p:ph type="subTitle" idx="1"/>
          </p:nvPr>
        </p:nvSpPr>
        <p:spPr>
          <a:xfrm>
            <a:off x="5868365" y="1276622"/>
            <a:ext cx="2743200" cy="1459843"/>
          </a:xfrm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en-US" sz="8000" b="1" u="sng" dirty="0" smtClean="0">
                <a:solidFill>
                  <a:schemeClr val="tx1"/>
                </a:solidFill>
              </a:rPr>
              <a:t>AAAA ASE Forum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8000" b="1" dirty="0" smtClean="0">
                <a:solidFill>
                  <a:schemeClr val="tx1"/>
                </a:solidFill>
              </a:rPr>
              <a:t>AMSO Award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8000" b="1" dirty="0" smtClean="0">
                <a:solidFill>
                  <a:schemeClr val="tx1"/>
                </a:solidFill>
              </a:rPr>
              <a:t>ASE Award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8000" b="1" dirty="0" smtClean="0">
                <a:solidFill>
                  <a:schemeClr val="tx1"/>
                </a:solidFill>
              </a:rPr>
              <a:t>Avionics Award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8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5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algn="l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295400" y="2286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FUNCTIONAL AWARDS</a:t>
            </a:r>
            <a:endParaRPr lang="en-US" sz="4800" dirty="0"/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1708230" y="1392436"/>
            <a:ext cx="5943600" cy="4071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smtClean="0"/>
              <a:t/>
            </a:r>
            <a:br>
              <a:rPr lang="en-US" sz="6000" b="1" smtClean="0"/>
            </a:br>
            <a:endParaRPr lang="en-US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8205" y="2586335"/>
            <a:ext cx="4495800" cy="34778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Tennessee Valley </a:t>
            </a:r>
            <a:r>
              <a:rPr lang="en-US" sz="2000" b="1" u="sng" dirty="0" err="1" smtClean="0"/>
              <a:t>Cribbins</a:t>
            </a:r>
            <a:r>
              <a:rPr lang="en-US" sz="2000" b="1" u="sng" dirty="0" smtClean="0"/>
              <a:t> Symposium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Logistics Unit of the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Fixed Wing Unit of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UAS Soldier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UAS Unit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Depot Maintenance Artisan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Materiel Readiness Awards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Contribution by an Individual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Contribution by  a Team or Group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Contribution by a Small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Contribution by Major Contractor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83842" y="2894111"/>
            <a:ext cx="3352800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Ft. Rucker Sr. Leader’s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Air/Sea Rescue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ATC Facility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ATC Unit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ATC Technician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ATC Controller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ATC Manager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DUSTOFF Medic of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Medicine Award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Trainer of the Year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4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372" y="152400"/>
            <a:ext cx="5334000" cy="2990126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ARMY AVIATION</a:t>
            </a:r>
            <a:br>
              <a:rPr lang="en-US" sz="6600" b="1" dirty="0" smtClean="0"/>
            </a:br>
            <a:r>
              <a:rPr lang="en-US" sz="6600" b="1" dirty="0" smtClean="0"/>
              <a:t>HALL OF FAME</a:t>
            </a:r>
            <a:endParaRPr lang="en-US" sz="66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9" y="244033"/>
            <a:ext cx="3629000" cy="402316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43434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Need  nominations from Global War of Terror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Active duty Colonel or above are </a:t>
            </a:r>
            <a:r>
              <a:rPr lang="en-US" sz="2800" b="1" i="1" dirty="0" smtClean="0"/>
              <a:t>NOT</a:t>
            </a:r>
            <a:r>
              <a:rPr lang="en-US" sz="2800" b="1" dirty="0" smtClean="0"/>
              <a:t> eligible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All enlisted and Warrant Officers are eligible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Deadline is </a:t>
            </a:r>
            <a:r>
              <a:rPr lang="en-US" sz="2800" b="1" i="1" u="sng" dirty="0" smtClean="0"/>
              <a:t>June 1</a:t>
            </a:r>
            <a:r>
              <a:rPr lang="en-US" sz="2800" b="1" i="1" u="sng" baseline="30000" dirty="0" smtClean="0"/>
              <a:t>st</a:t>
            </a:r>
            <a:r>
              <a:rPr lang="en-US" sz="2800" b="1" i="1" u="sng" dirty="0" smtClean="0"/>
              <a:t> </a:t>
            </a:r>
            <a:r>
              <a:rPr lang="en-US" sz="2800" b="1" dirty="0" smtClean="0"/>
              <a:t>of each year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3456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Awards at the Chapter </a:t>
            </a:r>
            <a:r>
              <a:rPr lang="en-US" sz="4800" b="1" dirty="0"/>
              <a:t>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502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57150" indent="0">
              <a:buNone/>
            </a:pPr>
            <a:r>
              <a:rPr lang="en-US" sz="9600" b="1" u="sng" dirty="0"/>
              <a:t>Monthly  </a:t>
            </a:r>
            <a:r>
              <a:rPr lang="en-US" sz="9600" b="1" u="sng" dirty="0" smtClean="0"/>
              <a:t>Awards – </a:t>
            </a:r>
            <a:r>
              <a:rPr lang="en-US" sz="9600" b="1" i="1" u="sng" dirty="0" smtClean="0"/>
              <a:t>FREE</a:t>
            </a:r>
            <a:r>
              <a:rPr lang="en-US" sz="9600" b="1" i="1" dirty="0" smtClean="0"/>
              <a:t>	*  </a:t>
            </a:r>
            <a:r>
              <a:rPr lang="en-US" sz="9600" b="1" dirty="0" smtClean="0"/>
              <a:t>Soldier of the Month</a:t>
            </a:r>
          </a:p>
          <a:p>
            <a:pPr marL="457200" lvl="1" indent="0">
              <a:buNone/>
            </a:pPr>
            <a:r>
              <a:rPr lang="en-US" sz="9600" b="1" dirty="0" smtClean="0"/>
              <a:t>				*  NCO of the Month</a:t>
            </a:r>
          </a:p>
          <a:p>
            <a:pPr marL="457200" lvl="1" indent="0">
              <a:buNone/>
            </a:pPr>
            <a:endParaRPr lang="en-US" sz="9600" b="1" dirty="0" smtClean="0"/>
          </a:p>
          <a:p>
            <a:pPr marL="57150" indent="0">
              <a:buNone/>
            </a:pPr>
            <a:r>
              <a:rPr lang="en-US" sz="9600" b="1" u="sng" dirty="0" smtClean="0"/>
              <a:t>Quarterly Awards – </a:t>
            </a:r>
            <a:r>
              <a:rPr lang="en-US" sz="9600" b="1" i="1" u="sng" dirty="0" smtClean="0"/>
              <a:t>FREE</a:t>
            </a:r>
            <a:r>
              <a:rPr lang="en-US" sz="9600" b="1" u="sng" dirty="0" smtClean="0"/>
              <a:t> </a:t>
            </a:r>
            <a:r>
              <a:rPr lang="en-US" sz="9600" b="1" i="1" dirty="0"/>
              <a:t>	*  </a:t>
            </a:r>
            <a:r>
              <a:rPr lang="en-US" sz="9600" b="1" dirty="0"/>
              <a:t>Soldier of the </a:t>
            </a:r>
            <a:r>
              <a:rPr lang="en-US" sz="9600" b="1" dirty="0" smtClean="0"/>
              <a:t>Quarter</a:t>
            </a:r>
            <a:endParaRPr lang="en-US" sz="9600" b="1" dirty="0"/>
          </a:p>
          <a:p>
            <a:pPr marL="457200" lvl="1" indent="0">
              <a:buNone/>
            </a:pPr>
            <a:r>
              <a:rPr lang="en-US" sz="9600" b="1" dirty="0"/>
              <a:t>				*  NCO of </a:t>
            </a:r>
            <a:r>
              <a:rPr lang="en-US" sz="9600" b="1" dirty="0" smtClean="0"/>
              <a:t>the Quarter</a:t>
            </a:r>
          </a:p>
          <a:p>
            <a:pPr marL="457200" lvl="1" indent="0">
              <a:buNone/>
            </a:pPr>
            <a:endParaRPr lang="en-US" sz="9600" b="1" dirty="0"/>
          </a:p>
          <a:p>
            <a:pPr marL="57150" indent="0">
              <a:buNone/>
            </a:pPr>
            <a:r>
              <a:rPr lang="en-US" sz="9600" b="1" u="sng" dirty="0" smtClean="0"/>
              <a:t>Yearly Awards – </a:t>
            </a:r>
            <a:r>
              <a:rPr lang="en-US" sz="9600" b="1" i="1" u="sng" dirty="0" smtClean="0"/>
              <a:t>FREE</a:t>
            </a:r>
            <a:r>
              <a:rPr lang="en-US" sz="9600" b="1" u="sng" dirty="0" smtClean="0"/>
              <a:t>	</a:t>
            </a:r>
            <a:r>
              <a:rPr lang="en-US" sz="9600" b="1" dirty="0" smtClean="0"/>
              <a:t>	</a:t>
            </a:r>
            <a:r>
              <a:rPr lang="en-US" sz="9600" b="1" i="1" dirty="0" smtClean="0"/>
              <a:t>*  </a:t>
            </a:r>
            <a:r>
              <a:rPr lang="en-US" sz="9600" b="1" dirty="0"/>
              <a:t>Soldier of the </a:t>
            </a:r>
            <a:r>
              <a:rPr lang="en-US" sz="9600" b="1" dirty="0" smtClean="0"/>
              <a:t>Year</a:t>
            </a:r>
            <a:endParaRPr lang="en-US" sz="9600" b="1" dirty="0"/>
          </a:p>
          <a:p>
            <a:pPr marL="457200" lvl="1" indent="0">
              <a:buNone/>
            </a:pPr>
            <a:r>
              <a:rPr lang="en-US" sz="9600" b="1" dirty="0"/>
              <a:t>				*  NCO of the </a:t>
            </a:r>
            <a:r>
              <a:rPr lang="en-US" sz="9600" b="1" dirty="0" smtClean="0"/>
              <a:t>Year</a:t>
            </a:r>
            <a:endParaRPr lang="en-US" sz="9600" b="1" dirty="0"/>
          </a:p>
          <a:p>
            <a:pPr marL="457200" lvl="1" indent="0" algn="ctr">
              <a:buNone/>
            </a:pPr>
            <a:endParaRPr lang="en-US" sz="9600" b="1" u="sng" dirty="0"/>
          </a:p>
          <a:p>
            <a:pPr marL="0" indent="0">
              <a:buNone/>
            </a:pPr>
            <a:r>
              <a:rPr lang="en-US" sz="9600" b="1" u="sng" dirty="0"/>
              <a:t>Chapter Sponsored Soldier to Attend </a:t>
            </a:r>
            <a:r>
              <a:rPr lang="en-US" sz="9600" b="1" u="sng" dirty="0" smtClean="0"/>
              <a:t>Summit</a:t>
            </a:r>
            <a:endParaRPr lang="en-US" sz="9600" b="1" u="sng" dirty="0"/>
          </a:p>
          <a:p>
            <a:pPr marL="0" indent="0">
              <a:buNone/>
            </a:pPr>
            <a:r>
              <a:rPr lang="en-US" sz="9600" b="1" dirty="0" smtClean="0"/>
              <a:t>(Underwritten in part by AAAA)</a:t>
            </a:r>
          </a:p>
          <a:p>
            <a:pPr marL="0" indent="0">
              <a:buNone/>
            </a:pPr>
            <a:endParaRPr lang="en-US" sz="9600" b="1" dirty="0" smtClean="0"/>
          </a:p>
          <a:p>
            <a:pPr marL="57150" indent="0">
              <a:buNone/>
            </a:pPr>
            <a:r>
              <a:rPr lang="en-US" sz="9600" b="1" u="sng" dirty="0" smtClean="0"/>
              <a:t>Bronze OSMs and Lady of Loreto</a:t>
            </a:r>
            <a:endParaRPr lang="en-US" sz="9600" b="1" dirty="0"/>
          </a:p>
          <a:p>
            <a:pPr marL="457200" lvl="1" indent="0">
              <a:buNone/>
            </a:pPr>
            <a:endParaRPr lang="en-US" sz="8000" b="1" dirty="0" smtClean="0"/>
          </a:p>
          <a:p>
            <a:pPr marL="457200" lvl="1" indent="0">
              <a:buNone/>
            </a:pPr>
            <a:endParaRPr lang="en-US" sz="8000" b="1" dirty="0" smtClean="0"/>
          </a:p>
          <a:p>
            <a:pPr marL="57150" indent="0">
              <a:buNone/>
            </a:pPr>
            <a:endParaRPr lang="en-US" sz="900" b="1" u="sng" dirty="0" smtClean="0"/>
          </a:p>
          <a:p>
            <a:pPr marL="57150" indent="0">
              <a:buNone/>
            </a:pPr>
            <a:endParaRPr lang="en-US" sz="3000" b="1" u="sng" dirty="0" smtClean="0"/>
          </a:p>
          <a:p>
            <a:pPr marL="57150" indent="0">
              <a:buNone/>
            </a:pPr>
            <a:endParaRPr lang="en-US" b="1" u="sng" dirty="0" smtClean="0"/>
          </a:p>
          <a:p>
            <a:pPr marL="514350" indent="-45720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5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5812" y="1905000"/>
            <a:ext cx="8153400" cy="4607689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Nomination Forms available on AAAA website:             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www.quad-a.og</a:t>
            </a: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Nomination packets need to include:</a:t>
            </a:r>
          </a:p>
          <a:p>
            <a:pPr marL="1371600" lvl="2" indent="-457200" algn="l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Completed nomination form</a:t>
            </a:r>
          </a:p>
          <a:p>
            <a:pPr marL="1371600" lvl="2" indent="-457200" algn="l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250 word Summary Document </a:t>
            </a:r>
          </a:p>
          <a:p>
            <a:pPr marL="1371600" lvl="2" indent="-457200" algn="l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1500 word Support Document</a:t>
            </a:r>
          </a:p>
          <a:p>
            <a:pPr marL="1371600" lvl="2" indent="-457200" algn="l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Individual’s Bio (CO and Sr. NCO for Unit Awards)</a:t>
            </a:r>
          </a:p>
          <a:p>
            <a:pPr marL="1371600" lvl="2" indent="-457200" algn="l"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Individual’s Photo (CO and Sr. NCO for Unit Awards)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No additional information included in packet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Summary, Support and Bio submitted in MS “WORD ” Format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chemeClr val="tx1"/>
                </a:solidFill>
              </a:rPr>
              <a:t>Nominations must arrive AAAA HQ by deadline</a:t>
            </a:r>
          </a:p>
          <a:p>
            <a:pPr algn="l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297084"/>
            <a:ext cx="7620000" cy="144655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To Submit Hall Of Fame</a:t>
            </a:r>
          </a:p>
          <a:p>
            <a:pPr algn="ctr"/>
            <a:r>
              <a:rPr lang="en-US" sz="44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</a:t>
            </a:r>
            <a:r>
              <a:rPr lang="en-US" sz="4400" b="1" cap="none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Award Nominations</a:t>
            </a:r>
            <a:endParaRPr lang="en-US" sz="4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38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96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Order of Saint Michael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438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ARMY AVIATION RECIPIENTS</a:t>
            </a:r>
          </a:p>
          <a:p>
            <a:r>
              <a:rPr lang="en-US" sz="2800" b="1" dirty="0" smtClean="0"/>
              <a:t>Bronze OSM – Approved at Chapter Level</a:t>
            </a:r>
          </a:p>
          <a:p>
            <a:r>
              <a:rPr lang="en-US" sz="2800" b="1" dirty="0" smtClean="0"/>
              <a:t>Silver OSM – Approved at National Level</a:t>
            </a:r>
          </a:p>
          <a:p>
            <a:r>
              <a:rPr lang="en-US" sz="2800" b="1" dirty="0" smtClean="0"/>
              <a:t>Gold OSM – Approved at National Level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u="sng" dirty="0" smtClean="0"/>
              <a:t>NON ARMY AVIATION RECIPIENTS</a:t>
            </a:r>
          </a:p>
          <a:p>
            <a:r>
              <a:rPr lang="en-US" sz="2800" b="1" dirty="0" smtClean="0"/>
              <a:t>Knight OSM – Approved at National Level</a:t>
            </a:r>
            <a:endParaRPr lang="en-US" sz="2800" b="1" dirty="0"/>
          </a:p>
          <a:p>
            <a:r>
              <a:rPr lang="en-US" sz="2800" b="1" dirty="0"/>
              <a:t>Our Lady of Loreto – Approved at Chapter Level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DE61-E23C-4731-B59D-502A9C58CB2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2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520</Words>
  <Application>Microsoft Office PowerPoint</Application>
  <PresentationFormat>On-screen Show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AAAA AWARDS</vt:lpstr>
      <vt:lpstr>MANY DIFFERENT AWARDS</vt:lpstr>
      <vt:lpstr>GLOBAL VIEW</vt:lpstr>
      <vt:lpstr>NATIONAL AWARDS</vt:lpstr>
      <vt:lpstr>Address areas of specialty and Presented During Forum Events</vt:lpstr>
      <vt:lpstr>ARMY AVIATION HALL OF FAME</vt:lpstr>
      <vt:lpstr>Awards at the Chapter Level</vt:lpstr>
      <vt:lpstr>PowerPoint Presentation</vt:lpstr>
      <vt:lpstr>Order of Saint Michael Awards</vt:lpstr>
      <vt:lpstr>OTHER AAAA AWARDS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 AWARDS</dc:title>
  <dc:creator>Janis Arena</dc:creator>
  <cp:lastModifiedBy>Bill Harris</cp:lastModifiedBy>
  <cp:revision>78</cp:revision>
  <cp:lastPrinted>2016-04-20T19:32:30Z</cp:lastPrinted>
  <dcterms:created xsi:type="dcterms:W3CDTF">2016-04-10T16:19:11Z</dcterms:created>
  <dcterms:modified xsi:type="dcterms:W3CDTF">2016-04-20T20:17:43Z</dcterms:modified>
</cp:coreProperties>
</file>