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60" r:id="rId4"/>
    <p:sldId id="259" r:id="rId5"/>
  </p:sldIdLst>
  <p:sldSz cx="6858000" cy="9144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A8A3"/>
    <a:srgbClr val="CC0066"/>
    <a:srgbClr val="C0C0C0"/>
    <a:srgbClr val="663300"/>
    <a:srgbClr val="413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308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eaLnBrk="1" hangingPunct="1">
              <a:defRPr sz="1200"/>
            </a:lvl1pPr>
          </a:lstStyle>
          <a:p>
            <a:pPr>
              <a:defRPr/>
            </a:pPr>
            <a:fld id="{101C2A21-5EA3-4352-8673-201A6C98EEBF}" type="datetimeFigureOut">
              <a:rPr lang="en-US"/>
              <a:pPr>
                <a:defRPr/>
              </a:pPr>
              <a:t>11/7/2019</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eaLnBrk="1" hangingPunct="1">
              <a:defRPr sz="1200"/>
            </a:lvl1pPr>
          </a:lstStyle>
          <a:p>
            <a:pPr>
              <a:defRPr/>
            </a:pPr>
            <a:fld id="{A7116157-A69D-4286-AD88-239E9B6FCE17}" type="slidenum">
              <a:rPr lang="en-US"/>
              <a:pPr>
                <a:defRPr/>
              </a:pPr>
              <a:t>‹#›</a:t>
            </a:fld>
            <a:endParaRPr lang="en-US"/>
          </a:p>
        </p:txBody>
      </p:sp>
    </p:spTree>
    <p:extLst>
      <p:ext uri="{BB962C8B-B14F-4D97-AF65-F5344CB8AC3E}">
        <p14:creationId xmlns:p14="http://schemas.microsoft.com/office/powerpoint/2010/main" val="152132887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3388" cy="463550"/>
          </a:xfrm>
          <a:prstGeom prst="rect">
            <a:avLst/>
          </a:prstGeom>
        </p:spPr>
        <p:txBody>
          <a:bodyPr vert="horz" lIns="92292" tIns="46146" rIns="92292" bIns="46146"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3883025" y="0"/>
            <a:ext cx="2973388" cy="463550"/>
          </a:xfrm>
          <a:prstGeom prst="rect">
            <a:avLst/>
          </a:prstGeom>
        </p:spPr>
        <p:txBody>
          <a:bodyPr vert="horz" lIns="92292" tIns="46146" rIns="92292" bIns="46146" rtlCol="0"/>
          <a:lstStyle>
            <a:lvl1pPr algn="r" eaLnBrk="1" fontAlgn="auto" hangingPunct="1">
              <a:spcBef>
                <a:spcPts val="0"/>
              </a:spcBef>
              <a:spcAft>
                <a:spcPts val="0"/>
              </a:spcAft>
              <a:defRPr sz="1300">
                <a:latin typeface="+mn-lt"/>
              </a:defRPr>
            </a:lvl1pPr>
          </a:lstStyle>
          <a:p>
            <a:pPr>
              <a:defRPr/>
            </a:pPr>
            <a:fld id="{B2708E5A-7978-477B-A131-2E8D3FCDB81A}" type="datetimeFigureOut">
              <a:rPr lang="en-US"/>
              <a:pPr>
                <a:defRPr/>
              </a:pPr>
              <a:t>11/7/2019</a:t>
            </a:fld>
            <a:endParaRPr lang="en-US" dirty="0"/>
          </a:p>
        </p:txBody>
      </p:sp>
      <p:sp>
        <p:nvSpPr>
          <p:cNvPr id="4" name="Slide Image Placeholder 3"/>
          <p:cNvSpPr>
            <a:spLocks noGrp="1" noRot="1" noChangeAspect="1"/>
          </p:cNvSpPr>
          <p:nvPr>
            <p:ph type="sldImg" idx="2"/>
          </p:nvPr>
        </p:nvSpPr>
        <p:spPr>
          <a:xfrm>
            <a:off x="2122488" y="698500"/>
            <a:ext cx="2613025" cy="3486150"/>
          </a:xfrm>
          <a:prstGeom prst="rect">
            <a:avLst/>
          </a:prstGeom>
          <a:noFill/>
          <a:ln w="12700">
            <a:solidFill>
              <a:prstClr val="black"/>
            </a:solidFill>
          </a:ln>
        </p:spPr>
        <p:txBody>
          <a:bodyPr vert="horz" lIns="92292" tIns="46146" rIns="92292" bIns="46146" rtlCol="0" anchor="ctr"/>
          <a:lstStyle/>
          <a:p>
            <a:pPr lvl="0"/>
            <a:endParaRPr lang="en-US" noProof="0" dirty="0"/>
          </a:p>
        </p:txBody>
      </p:sp>
      <p:sp>
        <p:nvSpPr>
          <p:cNvPr id="5" name="Notes Placeholder 4"/>
          <p:cNvSpPr>
            <a:spLocks noGrp="1"/>
          </p:cNvSpPr>
          <p:nvPr>
            <p:ph type="body" sz="quarter" idx="3"/>
          </p:nvPr>
        </p:nvSpPr>
        <p:spPr>
          <a:xfrm>
            <a:off x="687388" y="4416425"/>
            <a:ext cx="5483225" cy="4181475"/>
          </a:xfrm>
          <a:prstGeom prst="rect">
            <a:avLst/>
          </a:prstGeom>
        </p:spPr>
        <p:txBody>
          <a:bodyPr vert="horz" lIns="92292" tIns="46146" rIns="92292" bIns="4614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1263"/>
            <a:ext cx="2973388" cy="463550"/>
          </a:xfrm>
          <a:prstGeom prst="rect">
            <a:avLst/>
          </a:prstGeom>
        </p:spPr>
        <p:txBody>
          <a:bodyPr vert="horz" lIns="92292" tIns="46146" rIns="92292" bIns="46146" rtlCol="0" anchor="b"/>
          <a:lstStyle>
            <a:lvl1pPr algn="l" eaLnBrk="1" fontAlgn="auto" hangingPunct="1">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3883025" y="8831263"/>
            <a:ext cx="2973388" cy="463550"/>
          </a:xfrm>
          <a:prstGeom prst="rect">
            <a:avLst/>
          </a:prstGeom>
        </p:spPr>
        <p:txBody>
          <a:bodyPr vert="horz" wrap="square" lIns="92292" tIns="46146" rIns="92292" bIns="46146"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384EBAB9-F9DA-415C-9636-8B24ED50DA8B}" type="slidenum">
              <a:rPr lang="en-US" altLang="en-US"/>
              <a:pPr>
                <a:defRPr/>
              </a:pPr>
              <a:t>‹#›</a:t>
            </a:fld>
            <a:endParaRPr lang="en-US" altLang="en-US"/>
          </a:p>
        </p:txBody>
      </p:sp>
    </p:spTree>
    <p:extLst>
      <p:ext uri="{BB962C8B-B14F-4D97-AF65-F5344CB8AC3E}">
        <p14:creationId xmlns:p14="http://schemas.microsoft.com/office/powerpoint/2010/main" val="2479856772"/>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113A5C-85D6-40E9-97C3-AC2732F5FEEF}" type="slidenum">
              <a:rPr lang="en-US" altLang="en-US" sz="1300" smtClean="0"/>
              <a:pPr>
                <a:spcBef>
                  <a:spcPct val="0"/>
                </a:spcBef>
              </a:pPr>
              <a:t>1</a:t>
            </a:fld>
            <a:endParaRPr lang="en-US" altLang="en-US" sz="1300"/>
          </a:p>
        </p:txBody>
      </p:sp>
    </p:spTree>
    <p:extLst>
      <p:ext uri="{BB962C8B-B14F-4D97-AF65-F5344CB8AC3E}">
        <p14:creationId xmlns:p14="http://schemas.microsoft.com/office/powerpoint/2010/main" val="3649539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8D9262-76FE-45F8-AE38-7E0C6D21D28F}" type="slidenum">
              <a:rPr lang="en-US" altLang="en-US" sz="1300" smtClean="0"/>
              <a:pPr>
                <a:spcBef>
                  <a:spcPct val="0"/>
                </a:spcBef>
              </a:pPr>
              <a:t>2</a:t>
            </a:fld>
            <a:endParaRPr lang="en-US" altLang="en-US" sz="1300"/>
          </a:p>
        </p:txBody>
      </p:sp>
    </p:spTree>
    <p:extLst>
      <p:ext uri="{BB962C8B-B14F-4D97-AF65-F5344CB8AC3E}">
        <p14:creationId xmlns:p14="http://schemas.microsoft.com/office/powerpoint/2010/main" val="3279063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8D9262-76FE-45F8-AE38-7E0C6D21D28F}" type="slidenum">
              <a:rPr lang="en-US" altLang="en-US" sz="1300" smtClean="0"/>
              <a:pPr>
                <a:spcBef>
                  <a:spcPct val="0"/>
                </a:spcBef>
              </a:pPr>
              <a:t>3</a:t>
            </a:fld>
            <a:endParaRPr lang="en-US" altLang="en-US" sz="1300"/>
          </a:p>
        </p:txBody>
      </p:sp>
    </p:spTree>
    <p:extLst>
      <p:ext uri="{BB962C8B-B14F-4D97-AF65-F5344CB8AC3E}">
        <p14:creationId xmlns:p14="http://schemas.microsoft.com/office/powerpoint/2010/main" val="1398381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pPr>
              <a:defRPr/>
            </a:pPr>
            <a:fld id="{5D45B0ED-B122-4C84-BBD6-ADFD62399902}" type="datetimeFigureOut">
              <a:rPr lang="en-US"/>
              <a:pPr>
                <a:defRPr/>
              </a:pPr>
              <a:t>11/7/2019</a:t>
            </a:fld>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DAF5DEC-DAC6-4720-9B90-15D39C0F17CA}" type="slidenum">
              <a:rPr lang="en-US" altLang="en-US"/>
              <a:pPr>
                <a:defRPr/>
              </a:pPr>
              <a:t>‹#›</a:t>
            </a:fld>
            <a:endParaRPr lang="en-US" altLang="en-US"/>
          </a:p>
        </p:txBody>
      </p:sp>
    </p:spTree>
    <p:extLst>
      <p:ext uri="{BB962C8B-B14F-4D97-AF65-F5344CB8AC3E}">
        <p14:creationId xmlns:p14="http://schemas.microsoft.com/office/powerpoint/2010/main" val="402708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pPr>
              <a:defRPr/>
            </a:pPr>
            <a:fld id="{4A0189E0-DEE8-4B9B-B89D-2268CC5111CC}" type="datetimeFigureOut">
              <a:rPr lang="en-US"/>
              <a:pPr>
                <a:defRPr/>
              </a:pPr>
              <a:t>11/7/2019</a:t>
            </a:fld>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6B81F-D26C-482B-9996-7AEF23916755}" type="slidenum">
              <a:rPr lang="en-US" altLang="en-US"/>
              <a:pPr>
                <a:defRPr/>
              </a:pPr>
              <a:t>‹#›</a:t>
            </a:fld>
            <a:endParaRPr lang="en-US" altLang="en-US"/>
          </a:p>
        </p:txBody>
      </p:sp>
    </p:spTree>
    <p:extLst>
      <p:ext uri="{BB962C8B-B14F-4D97-AF65-F5344CB8AC3E}">
        <p14:creationId xmlns:p14="http://schemas.microsoft.com/office/powerpoint/2010/main" val="3262320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pPr>
              <a:defRPr/>
            </a:pPr>
            <a:fld id="{B322C862-6615-4EEF-AA3F-7A4651D2ABF9}" type="datetimeFigureOut">
              <a:rPr lang="en-US"/>
              <a:pPr>
                <a:defRPr/>
              </a:pPr>
              <a:t>11/7/2019</a:t>
            </a:fld>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AC2479-DBC2-44B8-BFB5-995B194D8556}" type="slidenum">
              <a:rPr lang="en-US" altLang="en-US"/>
              <a:pPr>
                <a:defRPr/>
              </a:pPr>
              <a:t>‹#›</a:t>
            </a:fld>
            <a:endParaRPr lang="en-US" altLang="en-US"/>
          </a:p>
        </p:txBody>
      </p:sp>
    </p:spTree>
    <p:extLst>
      <p:ext uri="{BB962C8B-B14F-4D97-AF65-F5344CB8AC3E}">
        <p14:creationId xmlns:p14="http://schemas.microsoft.com/office/powerpoint/2010/main" val="20981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pPr>
              <a:defRPr/>
            </a:pPr>
            <a:fld id="{462D4802-1F5B-4235-826D-D511B48A84D0}" type="datetimeFigureOut">
              <a:rPr lang="en-US"/>
              <a:pPr>
                <a:defRPr/>
              </a:pPr>
              <a:t>11/7/2019</a:t>
            </a:fld>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646ABF0-1CCB-47AF-81A9-FB8134A32E79}" type="slidenum">
              <a:rPr lang="en-US" altLang="en-US"/>
              <a:pPr>
                <a:defRPr/>
              </a:pPr>
              <a:t>‹#›</a:t>
            </a:fld>
            <a:endParaRPr lang="en-US" altLang="en-US"/>
          </a:p>
        </p:txBody>
      </p:sp>
    </p:spTree>
    <p:extLst>
      <p:ext uri="{BB962C8B-B14F-4D97-AF65-F5344CB8AC3E}">
        <p14:creationId xmlns:p14="http://schemas.microsoft.com/office/powerpoint/2010/main" val="4071745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pPr>
              <a:defRPr/>
            </a:pPr>
            <a:fld id="{E49D505B-0F81-465B-9060-0E2A58C036C4}" type="datetimeFigureOut">
              <a:rPr lang="en-US"/>
              <a:pPr>
                <a:defRPr/>
              </a:pPr>
              <a:t>11/7/2019</a:t>
            </a:fld>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3B124F7-CEEA-4474-A657-23D5F503F9D9}" type="slidenum">
              <a:rPr lang="en-US" altLang="en-US"/>
              <a:pPr>
                <a:defRPr/>
              </a:pPr>
              <a:t>‹#›</a:t>
            </a:fld>
            <a:endParaRPr lang="en-US" altLang="en-US"/>
          </a:p>
        </p:txBody>
      </p:sp>
    </p:spTree>
    <p:extLst>
      <p:ext uri="{BB962C8B-B14F-4D97-AF65-F5344CB8AC3E}">
        <p14:creationId xmlns:p14="http://schemas.microsoft.com/office/powerpoint/2010/main" val="3141103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Date Placeholder 3"/>
          <p:cNvSpPr>
            <a:spLocks noGrp="1"/>
          </p:cNvSpPr>
          <p:nvPr>
            <p:ph type="dt" sz="half" idx="11"/>
          </p:nvPr>
        </p:nvSpPr>
        <p:spPr/>
        <p:txBody>
          <a:bodyPr/>
          <a:lstStyle>
            <a:lvl1pPr>
              <a:defRPr/>
            </a:lvl1pPr>
          </a:lstStyle>
          <a:p>
            <a:pPr>
              <a:defRPr/>
            </a:pPr>
            <a:fld id="{EC3A48B8-1F10-4A3D-8F10-32BF5D9CA6D0}" type="datetimeFigureOut">
              <a:rPr lang="en-US"/>
              <a:pPr>
                <a:defRPr/>
              </a:pPr>
              <a:t>11/7/2019</a:t>
            </a:fld>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DF89C6F-7E2F-4606-8D85-2EFD83E2913C}" type="slidenum">
              <a:rPr lang="en-US" altLang="en-US"/>
              <a:pPr>
                <a:defRPr/>
              </a:pPr>
              <a:t>‹#›</a:t>
            </a:fld>
            <a:endParaRPr lang="en-US" altLang="en-US"/>
          </a:p>
        </p:txBody>
      </p:sp>
    </p:spTree>
    <p:extLst>
      <p:ext uri="{BB962C8B-B14F-4D97-AF65-F5344CB8AC3E}">
        <p14:creationId xmlns:p14="http://schemas.microsoft.com/office/powerpoint/2010/main" val="3483339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p:txBody>
          <a:bodyPr/>
          <a:lstStyle>
            <a:lvl1pPr>
              <a:defRPr/>
            </a:lvl1pPr>
          </a:lstStyle>
          <a:p>
            <a:pPr>
              <a:defRPr/>
            </a:pPr>
            <a:endParaRPr lang="en-US"/>
          </a:p>
        </p:txBody>
      </p:sp>
      <p:sp>
        <p:nvSpPr>
          <p:cNvPr id="8" name="Date Placeholder 3"/>
          <p:cNvSpPr>
            <a:spLocks noGrp="1"/>
          </p:cNvSpPr>
          <p:nvPr>
            <p:ph type="dt" sz="half" idx="11"/>
          </p:nvPr>
        </p:nvSpPr>
        <p:spPr/>
        <p:txBody>
          <a:bodyPr/>
          <a:lstStyle>
            <a:lvl1pPr>
              <a:defRPr/>
            </a:lvl1pPr>
          </a:lstStyle>
          <a:p>
            <a:pPr>
              <a:defRPr/>
            </a:pPr>
            <a:fld id="{87812931-17BA-4C1D-8B5F-9C48B7FDDA3E}" type="datetimeFigureOut">
              <a:rPr lang="en-US"/>
              <a:pPr>
                <a:defRPr/>
              </a:pPr>
              <a:t>11/7/2019</a:t>
            </a:fld>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8734127-11CE-4935-904E-A86823F45D42}" type="slidenum">
              <a:rPr lang="en-US" altLang="en-US"/>
              <a:pPr>
                <a:defRPr/>
              </a:pPr>
              <a:t>‹#›</a:t>
            </a:fld>
            <a:endParaRPr lang="en-US" altLang="en-US"/>
          </a:p>
        </p:txBody>
      </p:sp>
    </p:spTree>
    <p:extLst>
      <p:ext uri="{BB962C8B-B14F-4D97-AF65-F5344CB8AC3E}">
        <p14:creationId xmlns:p14="http://schemas.microsoft.com/office/powerpoint/2010/main" val="5528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a:p>
        </p:txBody>
      </p:sp>
      <p:sp>
        <p:nvSpPr>
          <p:cNvPr id="4" name="Date Placeholder 3"/>
          <p:cNvSpPr>
            <a:spLocks noGrp="1"/>
          </p:cNvSpPr>
          <p:nvPr>
            <p:ph type="dt" sz="half" idx="11"/>
          </p:nvPr>
        </p:nvSpPr>
        <p:spPr/>
        <p:txBody>
          <a:bodyPr/>
          <a:lstStyle>
            <a:lvl1pPr>
              <a:defRPr/>
            </a:lvl1pPr>
          </a:lstStyle>
          <a:p>
            <a:pPr>
              <a:defRPr/>
            </a:pPr>
            <a:fld id="{93C18535-6380-4835-91F5-2689F121F2C1}" type="datetimeFigureOut">
              <a:rPr lang="en-US"/>
              <a:pPr>
                <a:defRPr/>
              </a:pPr>
              <a:t>11/7/2019</a:t>
            </a:fld>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740D3C8-0A7A-4B41-ACD0-5640BBB3D027}" type="slidenum">
              <a:rPr lang="en-US" altLang="en-US"/>
              <a:pPr>
                <a:defRPr/>
              </a:pPr>
              <a:t>‹#›</a:t>
            </a:fld>
            <a:endParaRPr lang="en-US" altLang="en-US"/>
          </a:p>
        </p:txBody>
      </p:sp>
    </p:spTree>
    <p:extLst>
      <p:ext uri="{BB962C8B-B14F-4D97-AF65-F5344CB8AC3E}">
        <p14:creationId xmlns:p14="http://schemas.microsoft.com/office/powerpoint/2010/main" val="2800179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a:p>
        </p:txBody>
      </p:sp>
      <p:sp>
        <p:nvSpPr>
          <p:cNvPr id="3" name="Date Placeholder 3"/>
          <p:cNvSpPr>
            <a:spLocks noGrp="1"/>
          </p:cNvSpPr>
          <p:nvPr>
            <p:ph type="dt" sz="half" idx="11"/>
          </p:nvPr>
        </p:nvSpPr>
        <p:spPr/>
        <p:txBody>
          <a:bodyPr/>
          <a:lstStyle>
            <a:lvl1pPr>
              <a:defRPr/>
            </a:lvl1pPr>
          </a:lstStyle>
          <a:p>
            <a:pPr>
              <a:defRPr/>
            </a:pPr>
            <a:fld id="{99D059A8-B3A5-440A-8C79-75E46BE3CFF6}" type="datetimeFigureOut">
              <a:rPr lang="en-US"/>
              <a:pPr>
                <a:defRPr/>
              </a:pPr>
              <a:t>11/7/2019</a:t>
            </a:fld>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917FE4B-7699-40BD-954F-AEB10B1A60DC}" type="slidenum">
              <a:rPr lang="en-US" altLang="en-US"/>
              <a:pPr>
                <a:defRPr/>
              </a:pPr>
              <a:t>‹#›</a:t>
            </a:fld>
            <a:endParaRPr lang="en-US" altLang="en-US"/>
          </a:p>
        </p:txBody>
      </p:sp>
    </p:spTree>
    <p:extLst>
      <p:ext uri="{BB962C8B-B14F-4D97-AF65-F5344CB8AC3E}">
        <p14:creationId xmlns:p14="http://schemas.microsoft.com/office/powerpoint/2010/main" val="421108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Date Placeholder 3"/>
          <p:cNvSpPr>
            <a:spLocks noGrp="1"/>
          </p:cNvSpPr>
          <p:nvPr>
            <p:ph type="dt" sz="half" idx="11"/>
          </p:nvPr>
        </p:nvSpPr>
        <p:spPr/>
        <p:txBody>
          <a:bodyPr/>
          <a:lstStyle>
            <a:lvl1pPr>
              <a:defRPr/>
            </a:lvl1pPr>
          </a:lstStyle>
          <a:p>
            <a:pPr>
              <a:defRPr/>
            </a:pPr>
            <a:fld id="{11BD9433-56B3-4439-A25D-29F67E126C2B}" type="datetimeFigureOut">
              <a:rPr lang="en-US"/>
              <a:pPr>
                <a:defRPr/>
              </a:pPr>
              <a:t>11/7/2019</a:t>
            </a:fld>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943E7FB-E99E-4448-9484-BD425F07E802}" type="slidenum">
              <a:rPr lang="en-US" altLang="en-US"/>
              <a:pPr>
                <a:defRPr/>
              </a:pPr>
              <a:t>‹#›</a:t>
            </a:fld>
            <a:endParaRPr lang="en-US" altLang="en-US"/>
          </a:p>
        </p:txBody>
      </p:sp>
    </p:spTree>
    <p:extLst>
      <p:ext uri="{BB962C8B-B14F-4D97-AF65-F5344CB8AC3E}">
        <p14:creationId xmlns:p14="http://schemas.microsoft.com/office/powerpoint/2010/main" val="1253829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Date Placeholder 3"/>
          <p:cNvSpPr>
            <a:spLocks noGrp="1"/>
          </p:cNvSpPr>
          <p:nvPr>
            <p:ph type="dt" sz="half" idx="11"/>
          </p:nvPr>
        </p:nvSpPr>
        <p:spPr/>
        <p:txBody>
          <a:bodyPr/>
          <a:lstStyle>
            <a:lvl1pPr>
              <a:defRPr/>
            </a:lvl1pPr>
          </a:lstStyle>
          <a:p>
            <a:pPr>
              <a:defRPr/>
            </a:pPr>
            <a:fld id="{3D7ADAB4-0D59-4245-A540-4C73214688E1}" type="datetimeFigureOut">
              <a:rPr lang="en-US"/>
              <a:pPr>
                <a:defRPr/>
              </a:pPr>
              <a:t>11/7/2019</a:t>
            </a:fld>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0489382-E0CB-49E1-8AF3-1DE823999994}" type="slidenum">
              <a:rPr lang="en-US" altLang="en-US"/>
              <a:pPr>
                <a:defRPr/>
              </a:pPr>
              <a:t>‹#›</a:t>
            </a:fld>
            <a:endParaRPr lang="en-US" altLang="en-US"/>
          </a:p>
        </p:txBody>
      </p:sp>
    </p:spTree>
    <p:extLst>
      <p:ext uri="{BB962C8B-B14F-4D97-AF65-F5344CB8AC3E}">
        <p14:creationId xmlns:p14="http://schemas.microsoft.com/office/powerpoint/2010/main" val="357076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336925" y="8816975"/>
            <a:ext cx="184150" cy="276225"/>
          </a:xfrm>
          <a:prstGeom prst="rect">
            <a:avLst/>
          </a:prstGeom>
        </p:spPr>
        <p:txBody>
          <a:bodyPr vert="horz" wrap="none" lIns="91440" tIns="45720" rIns="91440" bIns="45720" rtlCol="0" anchor="b" anchorCtr="1">
            <a:spAutoFit/>
          </a:bodyP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1027"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9D3244C-EA1E-48AE-B81D-187F4A92F279}" type="datetimeFigureOut">
              <a:rPr lang="en-US"/>
              <a:pPr>
                <a:defRPr/>
              </a:pPr>
              <a:t>11/7/2019</a:t>
            </a:fld>
            <a:endParaRPr lang="en-US"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7545798-529F-40FD-8B12-A2F4B408C13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hyperlink" Target="mailto:Greg.Oelberg@perspecta.com"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1.png"/><Relationship Id="rId4" Type="http://schemas.openxmlformats.org/officeDocument/2006/relationships/hyperlink" Target="mailto:Tony.White@perspecta.com" TargetMode="External"/><Relationship Id="rId9"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emailmeform.com/builder/form/10B08eJCh06DaUk8" TargetMode="Externa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297394" y="8816201"/>
            <a:ext cx="263214" cy="276999"/>
          </a:xfrm>
        </p:spPr>
        <p:txBody>
          <a:bodyPr/>
          <a:lstStyle/>
          <a:p>
            <a:pPr>
              <a:defRPr/>
            </a:pPr>
            <a:fld id="{FD831C30-24F2-48FF-9170-531D7ADED377}" type="slidenum">
              <a:rPr lang="en-US" smtClean="0"/>
              <a:t>1</a:t>
            </a:fld>
            <a:endParaRPr lang="en-US" dirty="0"/>
          </a:p>
        </p:txBody>
      </p:sp>
      <p:sp>
        <p:nvSpPr>
          <p:cNvPr id="4104" name="Text Box 7"/>
          <p:cNvSpPr txBox="1">
            <a:spLocks noChangeArrowheads="1"/>
          </p:cNvSpPr>
          <p:nvPr/>
        </p:nvSpPr>
        <p:spPr bwMode="auto">
          <a:xfrm>
            <a:off x="304796" y="5324505"/>
            <a:ext cx="6186502"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smtClean="0"/>
              <a:t>RJT Hampton Cove Course </a:t>
            </a:r>
            <a:r>
              <a:rPr lang="en-US" altLang="en-US" sz="1600" b="1" dirty="0"/>
              <a:t>– </a:t>
            </a:r>
            <a:r>
              <a:rPr lang="en-US" altLang="en-US" sz="1600" b="1" u="sng" dirty="0"/>
              <a:t>Handicapped</a:t>
            </a:r>
            <a:r>
              <a:rPr lang="en-US" altLang="en-US" sz="1600" b="1" dirty="0"/>
              <a:t> Four Person Scramble</a:t>
            </a:r>
          </a:p>
          <a:p>
            <a:pPr algn="ctr" eaLnBrk="1" hangingPunct="1">
              <a:spcBef>
                <a:spcPct val="0"/>
              </a:spcBef>
              <a:buFontTx/>
              <a:buNone/>
            </a:pPr>
            <a:r>
              <a:rPr lang="en-US" altLang="en-US" sz="1600" b="1" dirty="0"/>
              <a:t>Check-in opens 0700, Free Range balls 0700-0745, Lunch 1330-1445,</a:t>
            </a:r>
          </a:p>
          <a:p>
            <a:pPr algn="ctr" eaLnBrk="1" hangingPunct="1">
              <a:spcBef>
                <a:spcPct val="0"/>
              </a:spcBef>
              <a:buFontTx/>
              <a:buNone/>
            </a:pPr>
            <a:r>
              <a:rPr lang="en-US" altLang="en-US" sz="2000" b="1" dirty="0"/>
              <a:t>Shotgun Start 0800 AM</a:t>
            </a:r>
            <a:endParaRPr lang="en-US" altLang="en-US" sz="1800" b="1" dirty="0"/>
          </a:p>
          <a:p>
            <a:pPr algn="ctr" eaLnBrk="1" hangingPunct="1">
              <a:spcBef>
                <a:spcPct val="0"/>
              </a:spcBef>
              <a:buFontTx/>
              <a:buNone/>
            </a:pPr>
            <a:r>
              <a:rPr lang="en-US" altLang="en-US" sz="1600" b="1" dirty="0"/>
              <a:t>Door Prizes and Skill Prizes</a:t>
            </a:r>
          </a:p>
        </p:txBody>
      </p:sp>
      <p:sp>
        <p:nvSpPr>
          <p:cNvPr id="4105" name="Text Box 11"/>
          <p:cNvSpPr txBox="1">
            <a:spLocks noChangeArrowheads="1"/>
          </p:cNvSpPr>
          <p:nvPr/>
        </p:nvSpPr>
        <p:spPr bwMode="auto">
          <a:xfrm>
            <a:off x="1925917" y="6519466"/>
            <a:ext cx="302146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600" b="1" dirty="0"/>
              <a:t>$</a:t>
            </a:r>
            <a:r>
              <a:rPr lang="en-US" altLang="en-US" sz="1600" b="1" dirty="0" smtClean="0"/>
              <a:t>75 </a:t>
            </a:r>
            <a:r>
              <a:rPr lang="en-US" altLang="en-US" sz="1600" b="1" dirty="0"/>
              <a:t>per Person / </a:t>
            </a:r>
            <a:r>
              <a:rPr lang="en-US" altLang="en-US" sz="1600" b="1" dirty="0" smtClean="0"/>
              <a:t>$300 </a:t>
            </a:r>
            <a:r>
              <a:rPr lang="en-US" altLang="en-US" sz="1600" b="1" dirty="0"/>
              <a:t>per team</a:t>
            </a:r>
          </a:p>
          <a:p>
            <a:pPr algn="ctr" eaLnBrk="1" hangingPunct="1">
              <a:spcBef>
                <a:spcPct val="0"/>
              </a:spcBef>
              <a:buFontTx/>
              <a:buNone/>
            </a:pPr>
            <a:r>
              <a:rPr lang="en-US" altLang="en-US" sz="1600" b="1" dirty="0" smtClean="0">
                <a:solidFill>
                  <a:srgbClr val="FF0000"/>
                </a:solidFill>
              </a:rPr>
              <a:t>DUE </a:t>
            </a:r>
            <a:r>
              <a:rPr lang="en-US" altLang="en-US" sz="1600" b="1" dirty="0">
                <a:solidFill>
                  <a:srgbClr val="FF0000"/>
                </a:solidFill>
              </a:rPr>
              <a:t>NLT </a:t>
            </a:r>
            <a:r>
              <a:rPr lang="en-US" altLang="en-US" sz="1600" b="1" dirty="0" smtClean="0">
                <a:solidFill>
                  <a:srgbClr val="FF0000"/>
                </a:solidFill>
              </a:rPr>
              <a:t>15 </a:t>
            </a:r>
            <a:r>
              <a:rPr lang="en-US" altLang="en-US" sz="1600" b="1" dirty="0" smtClean="0">
                <a:solidFill>
                  <a:srgbClr val="FF0000"/>
                </a:solidFill>
              </a:rPr>
              <a:t>NOV 2019</a:t>
            </a:r>
            <a:endParaRPr lang="en-US" altLang="en-US" sz="1600" b="1" dirty="0">
              <a:solidFill>
                <a:srgbClr val="FF0000"/>
              </a:solidFill>
            </a:endParaRPr>
          </a:p>
          <a:p>
            <a:pPr algn="ctr" eaLnBrk="1" hangingPunct="1">
              <a:spcBef>
                <a:spcPct val="0"/>
              </a:spcBef>
              <a:buFontTx/>
              <a:buNone/>
            </a:pPr>
            <a:r>
              <a:rPr lang="en-US" altLang="en-US" sz="1600" b="1" dirty="0"/>
              <a:t>Includes Lunch, Greens Fees, Cart</a:t>
            </a:r>
          </a:p>
        </p:txBody>
      </p:sp>
      <p:sp>
        <p:nvSpPr>
          <p:cNvPr id="4106" name="Text Box 12"/>
          <p:cNvSpPr txBox="1">
            <a:spLocks noChangeArrowheads="1"/>
          </p:cNvSpPr>
          <p:nvPr/>
        </p:nvSpPr>
        <p:spPr bwMode="auto">
          <a:xfrm>
            <a:off x="1759744" y="7385050"/>
            <a:ext cx="3276600" cy="1046440"/>
          </a:xfrm>
          <a:prstGeom prst="rect">
            <a:avLst/>
          </a:prstGeom>
          <a:solidFill>
            <a:schemeClr val="bg1"/>
          </a:solidFill>
          <a:ln w="76200">
            <a:solidFill>
              <a:srgbClr val="7030A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600" b="1" dirty="0">
                <a:solidFill>
                  <a:schemeClr val="tx2"/>
                </a:solidFill>
              </a:rPr>
              <a:t>Non - Golfing AAAA members </a:t>
            </a:r>
          </a:p>
          <a:p>
            <a:pPr algn="ctr" eaLnBrk="1" hangingPunct="1">
              <a:spcBef>
                <a:spcPct val="0"/>
              </a:spcBef>
              <a:buFontTx/>
              <a:buNone/>
            </a:pPr>
            <a:r>
              <a:rPr lang="en-US" altLang="en-US" sz="1400" b="1" i="1" dirty="0">
                <a:solidFill>
                  <a:schemeClr val="tx2"/>
                </a:solidFill>
              </a:rPr>
              <a:t>are requested to join us for the </a:t>
            </a:r>
          </a:p>
          <a:p>
            <a:pPr algn="ctr" eaLnBrk="1" hangingPunct="1">
              <a:spcBef>
                <a:spcPct val="0"/>
              </a:spcBef>
              <a:buFontTx/>
              <a:buNone/>
            </a:pPr>
            <a:r>
              <a:rPr lang="en-US" altLang="en-US" sz="1600" b="1" dirty="0">
                <a:solidFill>
                  <a:schemeClr val="tx2"/>
                </a:solidFill>
              </a:rPr>
              <a:t>Lunch on the Patio at 1330 </a:t>
            </a:r>
          </a:p>
          <a:p>
            <a:pPr algn="ctr" eaLnBrk="1" hangingPunct="1">
              <a:spcBef>
                <a:spcPct val="0"/>
              </a:spcBef>
              <a:buFontTx/>
              <a:buNone/>
            </a:pPr>
            <a:r>
              <a:rPr lang="en-US" altLang="en-US" sz="1600" b="1" dirty="0" smtClean="0">
                <a:solidFill>
                  <a:schemeClr val="tx2"/>
                </a:solidFill>
              </a:rPr>
              <a:t>RTJ Hampton Cove Course</a:t>
            </a:r>
            <a:endParaRPr lang="en-US" altLang="en-US" sz="1600" b="1" dirty="0">
              <a:solidFill>
                <a:schemeClr val="tx2"/>
              </a:solidFill>
            </a:endParaRPr>
          </a:p>
        </p:txBody>
      </p:sp>
      <p:sp>
        <p:nvSpPr>
          <p:cNvPr id="4107" name="Text Box 9"/>
          <p:cNvSpPr txBox="1">
            <a:spLocks noChangeArrowheads="1"/>
          </p:cNvSpPr>
          <p:nvPr/>
        </p:nvSpPr>
        <p:spPr bwMode="auto">
          <a:xfrm>
            <a:off x="972568" y="8474569"/>
            <a:ext cx="5885432"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2">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altLang="en-US" sz="1200" b="1" dirty="0">
                <a:solidFill>
                  <a:schemeClr val="tx2"/>
                </a:solidFill>
                <a:latin typeface="Arial" panose="020B0604020202020204" pitchFamily="34" charset="0"/>
                <a:cs typeface="Arial" panose="020B0604020202020204" pitchFamily="34" charset="0"/>
              </a:rPr>
              <a:t>POCs:  </a:t>
            </a:r>
            <a:r>
              <a:rPr lang="en-US" altLang="en-US" sz="1200" dirty="0">
                <a:latin typeface="Arial" panose="020B0604020202020204" pitchFamily="34" charset="0"/>
                <a:cs typeface="Arial" panose="020B0604020202020204" pitchFamily="34" charset="0"/>
              </a:rPr>
              <a:t> </a:t>
            </a:r>
            <a:r>
              <a:rPr lang="en-US" altLang="en-US" sz="1200" u="sng" dirty="0" smtClean="0">
                <a:latin typeface="Arial" panose="020B0604020202020204" pitchFamily="34" charset="0"/>
                <a:cs typeface="Arial" panose="020B0604020202020204" pitchFamily="34" charset="0"/>
                <a:hlinkClick r:id="rId3"/>
              </a:rPr>
              <a:t>Greg.Oelberg@perspecta.com</a:t>
            </a:r>
            <a:r>
              <a:rPr lang="en-US" altLang="en-US" sz="1200" u="sng" dirty="0" smtClean="0">
                <a:latin typeface="Arial" panose="020B0604020202020204" pitchFamily="34" charset="0"/>
                <a:cs typeface="Arial" panose="020B0604020202020204" pitchFamily="34" charset="0"/>
              </a:rPr>
              <a:t> </a:t>
            </a:r>
            <a:endParaRPr lang="en-US" altLang="en-US" sz="1200" u="sng" dirty="0">
              <a:latin typeface="Arial" panose="020B0604020202020204" pitchFamily="34" charset="0"/>
              <a:cs typeface="Arial" panose="020B0604020202020204" pitchFamily="34" charset="0"/>
            </a:endParaRPr>
          </a:p>
          <a:p>
            <a:pPr marL="457200" lvl="1" indent="0">
              <a:buNone/>
            </a:pPr>
            <a:r>
              <a:rPr lang="en-US" altLang="en-US" sz="1200" dirty="0">
                <a:latin typeface="Arial" panose="020B0604020202020204" pitchFamily="34" charset="0"/>
                <a:cs typeface="Arial" panose="020B0604020202020204" pitchFamily="34" charset="0"/>
              </a:rPr>
              <a:t>   </a:t>
            </a:r>
            <a:r>
              <a:rPr lang="en-US" altLang="en-US" sz="1200" u="sng" dirty="0">
                <a:latin typeface="Arial" panose="020B0604020202020204" pitchFamily="34" charset="0"/>
                <a:cs typeface="Arial" panose="020B0604020202020204" pitchFamily="34" charset="0"/>
              </a:rPr>
              <a:t>Phone: </a:t>
            </a:r>
            <a:r>
              <a:rPr lang="en-US" altLang="en-US" sz="1200" u="sng" dirty="0" smtClean="0">
                <a:latin typeface="Arial" panose="020B0604020202020204" pitchFamily="34" charset="0"/>
                <a:cs typeface="Arial" panose="020B0604020202020204" pitchFamily="34" charset="0"/>
              </a:rPr>
              <a:t>256.683.9303</a:t>
            </a:r>
            <a:endParaRPr lang="en-US" altLang="en-US" sz="1200" dirty="0">
              <a:latin typeface="Arial" panose="020B0604020202020204" pitchFamily="34" charset="0"/>
              <a:cs typeface="Arial" panose="020B0604020202020204" pitchFamily="34" charset="0"/>
            </a:endParaRPr>
          </a:p>
          <a:p>
            <a:pPr eaLnBrk="1" hangingPunct="1">
              <a:spcBef>
                <a:spcPct val="0"/>
              </a:spcBef>
              <a:buFontTx/>
              <a:buNone/>
            </a:pPr>
            <a:endParaRPr lang="en-US" altLang="en-US" sz="1200" dirty="0">
              <a:latin typeface="Arial" panose="020B0604020202020204" pitchFamily="34" charset="0"/>
              <a:cs typeface="Arial" panose="020B0604020202020204" pitchFamily="34" charset="0"/>
            </a:endParaRPr>
          </a:p>
          <a:p>
            <a:pPr eaLnBrk="1" hangingPunct="1">
              <a:spcBef>
                <a:spcPct val="0"/>
              </a:spcBef>
              <a:buFontTx/>
              <a:buNone/>
            </a:pPr>
            <a:r>
              <a:rPr lang="en-US" altLang="en-US" sz="1200" dirty="0" smtClean="0">
                <a:latin typeface="Arial" panose="020B0604020202020204" pitchFamily="34" charset="0"/>
                <a:cs typeface="Arial" panose="020B0604020202020204" pitchFamily="34" charset="0"/>
                <a:hlinkClick r:id="rId4"/>
              </a:rPr>
              <a:t>Tony.White</a:t>
            </a:r>
            <a:r>
              <a:rPr lang="en-US" altLang="en-US" sz="1200" dirty="0" smtClean="0">
                <a:latin typeface="Arial" panose="020B0604020202020204" pitchFamily="34" charset="0"/>
                <a:cs typeface="Arial" panose="020B0604020202020204" pitchFamily="34" charset="0"/>
                <a:hlinkClick r:id="rId4"/>
              </a:rPr>
              <a:t>@perspecta.com</a:t>
            </a:r>
            <a:endParaRPr lang="en-US" altLang="en-US" sz="1200" dirty="0" smtClean="0">
              <a:latin typeface="Arial" panose="020B0604020202020204" pitchFamily="34" charset="0"/>
              <a:cs typeface="Arial" panose="020B0604020202020204" pitchFamily="34" charset="0"/>
            </a:endParaRPr>
          </a:p>
          <a:p>
            <a:pPr eaLnBrk="1" hangingPunct="1">
              <a:spcBef>
                <a:spcPct val="0"/>
              </a:spcBef>
              <a:buFontTx/>
              <a:buNone/>
            </a:pPr>
            <a:r>
              <a:rPr lang="en-US" altLang="en-US" sz="1200" u="sng" dirty="0" smtClean="0">
                <a:latin typeface="Arial" panose="020B0604020202020204" pitchFamily="34" charset="0"/>
                <a:cs typeface="Arial" panose="020B0604020202020204" pitchFamily="34" charset="0"/>
              </a:rPr>
              <a:t>Phone: 256.922.4725</a:t>
            </a:r>
          </a:p>
          <a:p>
            <a:pPr eaLnBrk="1" hangingPunct="1">
              <a:spcBef>
                <a:spcPct val="0"/>
              </a:spcBef>
              <a:buFontTx/>
              <a:buNone/>
            </a:pPr>
            <a:endParaRPr lang="en-US" altLang="en-US" sz="1200" dirty="0">
              <a:solidFill>
                <a:schemeClr val="tx2"/>
              </a:solidFill>
              <a:latin typeface="Arial" panose="020B0604020202020204" pitchFamily="34" charset="0"/>
              <a:cs typeface="Arial" panose="020B0604020202020204" pitchFamily="34" charset="0"/>
            </a:endParaRPr>
          </a:p>
        </p:txBody>
      </p:sp>
      <p:sp>
        <p:nvSpPr>
          <p:cNvPr id="4110" name="TextBox 1"/>
          <p:cNvSpPr txBox="1">
            <a:spLocks noChangeArrowheads="1"/>
          </p:cNvSpPr>
          <p:nvPr/>
        </p:nvSpPr>
        <p:spPr bwMode="auto">
          <a:xfrm>
            <a:off x="4384675" y="2967037"/>
            <a:ext cx="20923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a:solidFill>
                  <a:schemeClr val="bg1"/>
                </a:solidFill>
                <a:latin typeface="Arial" panose="020B0604020202020204" pitchFamily="34" charset="0"/>
              </a:rPr>
              <a:t>Corporate Sponsorships </a:t>
            </a:r>
            <a:r>
              <a:rPr lang="en-US" altLang="en-US" sz="1600" b="1">
                <a:solidFill>
                  <a:schemeClr val="bg1"/>
                </a:solidFill>
                <a:latin typeface="Arial" panose="020B0604020202020204" pitchFamily="34" charset="0"/>
              </a:rPr>
              <a:t>Available for  $100</a:t>
            </a:r>
          </a:p>
        </p:txBody>
      </p:sp>
      <p:pic>
        <p:nvPicPr>
          <p:cNvPr id="5" name="Picture 4"/>
          <p:cNvPicPr>
            <a:picLocks noChangeAspect="1"/>
          </p:cNvPicPr>
          <p:nvPr/>
        </p:nvPicPr>
        <p:blipFill>
          <a:blip r:embed="rId5">
            <a:extLst>
              <a:ext uri="{BEBA8EAE-BF5A-486C-A8C5-ECC9F3942E4B}">
                <a14:imgProps xmlns:a14="http://schemas.microsoft.com/office/drawing/2010/main">
                  <a14:imgLayer r:embed="rId6">
                    <a14:imgEffect>
                      <a14:artisticBlur/>
                    </a14:imgEffect>
                    <a14:imgEffect>
                      <a14:brightnessContrast bright="19000"/>
                    </a14:imgEffect>
                  </a14:imgLayer>
                </a14:imgProps>
              </a:ext>
              <a:ext uri="{28A0092B-C50C-407E-A947-70E740481C1C}">
                <a14:useLocalDpi xmlns:a14="http://schemas.microsoft.com/office/drawing/2010/main" val="0"/>
              </a:ext>
            </a:extLst>
          </a:blip>
          <a:stretch>
            <a:fillRect/>
          </a:stretch>
        </p:blipFill>
        <p:spPr>
          <a:xfrm>
            <a:off x="7653" y="1978265"/>
            <a:ext cx="6842695" cy="3407298"/>
          </a:xfrm>
          <a:prstGeom prst="rect">
            <a:avLst/>
          </a:prstGeom>
        </p:spPr>
      </p:pic>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1267" y="170881"/>
            <a:ext cx="707231" cy="707231"/>
          </a:xfrm>
          <a:prstGeom prst="rect">
            <a:avLst/>
          </a:prstGeom>
        </p:spPr>
      </p:pic>
      <p:sp>
        <p:nvSpPr>
          <p:cNvPr id="4102" name="TextBox 8"/>
          <p:cNvSpPr txBox="1">
            <a:spLocks noChangeArrowheads="1"/>
          </p:cNvSpPr>
          <p:nvPr/>
        </p:nvSpPr>
        <p:spPr bwMode="auto">
          <a:xfrm>
            <a:off x="716174" y="275244"/>
            <a:ext cx="5162439" cy="164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b="1" dirty="0" smtClean="0">
                <a:effectLst>
                  <a:outerShdw blurRad="38100" dist="38100" dir="2700000" algn="tl">
                    <a:srgbClr val="000000">
                      <a:alpha val="43137"/>
                    </a:srgbClr>
                  </a:outerShdw>
                </a:effectLst>
              </a:rPr>
              <a:t>47</a:t>
            </a:r>
            <a:r>
              <a:rPr lang="en-US" altLang="en-US" sz="2000" b="1" baseline="30000" dirty="0" smtClean="0">
                <a:effectLst>
                  <a:outerShdw blurRad="38100" dist="38100" dir="2700000" algn="tl">
                    <a:srgbClr val="000000">
                      <a:alpha val="43137"/>
                    </a:srgbClr>
                  </a:outerShdw>
                </a:effectLst>
              </a:rPr>
              <a:t>th</a:t>
            </a:r>
            <a:r>
              <a:rPr lang="en-US" altLang="en-US" sz="2000" b="1" dirty="0" smtClean="0">
                <a:effectLst>
                  <a:outerShdw blurRad="38100" dist="38100" dir="2700000" algn="tl">
                    <a:srgbClr val="000000">
                      <a:alpha val="43137"/>
                    </a:srgbClr>
                  </a:outerShdw>
                </a:effectLst>
              </a:rPr>
              <a:t> </a:t>
            </a:r>
            <a:r>
              <a:rPr lang="en-US" altLang="en-US" sz="2000" b="1" dirty="0">
                <a:effectLst>
                  <a:outerShdw blurRad="38100" dist="38100" dir="2700000" algn="tl">
                    <a:srgbClr val="000000">
                      <a:alpha val="43137"/>
                    </a:srgbClr>
                  </a:outerShdw>
                </a:effectLst>
              </a:rPr>
              <a:t>Annual Joseph P. </a:t>
            </a:r>
            <a:r>
              <a:rPr lang="en-US" altLang="en-US" sz="2000" b="1" dirty="0" err="1">
                <a:effectLst>
                  <a:outerShdw blurRad="38100" dist="38100" dir="2700000" algn="tl">
                    <a:srgbClr val="000000">
                      <a:alpha val="43137"/>
                    </a:srgbClr>
                  </a:outerShdw>
                </a:effectLst>
              </a:rPr>
              <a:t>Cribbins</a:t>
            </a:r>
            <a:r>
              <a:rPr lang="en-US" altLang="en-US" sz="2000" b="1" dirty="0">
                <a:effectLst>
                  <a:outerShdw blurRad="38100" dist="38100" dir="2700000" algn="tl">
                    <a:srgbClr val="000000">
                      <a:alpha val="43137"/>
                    </a:srgbClr>
                  </a:outerShdw>
                </a:effectLst>
              </a:rPr>
              <a:t> </a:t>
            </a:r>
            <a:endParaRPr lang="en-US" altLang="en-US" sz="2000" b="1" dirty="0" smtClean="0">
              <a:effectLst>
                <a:outerShdw blurRad="38100" dist="38100" dir="2700000" algn="tl">
                  <a:srgbClr val="000000">
                    <a:alpha val="43137"/>
                  </a:srgbClr>
                </a:outerShdw>
              </a:effectLst>
            </a:endParaRPr>
          </a:p>
          <a:p>
            <a:pPr algn="ctr" eaLnBrk="1" hangingPunct="1">
              <a:spcBef>
                <a:spcPct val="0"/>
              </a:spcBef>
              <a:buFontTx/>
              <a:buNone/>
            </a:pPr>
            <a:r>
              <a:rPr lang="en-US" altLang="en-US" sz="2000" b="1" dirty="0" smtClean="0">
                <a:effectLst>
                  <a:outerShdw blurRad="38100" dist="38100" dir="2700000" algn="tl">
                    <a:srgbClr val="000000">
                      <a:alpha val="43137"/>
                    </a:srgbClr>
                  </a:outerShdw>
                </a:effectLst>
              </a:rPr>
              <a:t>Aviation </a:t>
            </a:r>
            <a:r>
              <a:rPr lang="en-US" altLang="en-US" sz="2000" b="1" dirty="0">
                <a:effectLst>
                  <a:outerShdw blurRad="38100" dist="38100" dir="2700000" algn="tl">
                    <a:srgbClr val="000000">
                      <a:alpha val="43137"/>
                    </a:srgbClr>
                  </a:outerShdw>
                </a:effectLst>
              </a:rPr>
              <a:t>Product Symposium</a:t>
            </a:r>
          </a:p>
          <a:p>
            <a:pPr algn="ctr" eaLnBrk="1" hangingPunct="1">
              <a:spcBef>
                <a:spcPct val="0"/>
              </a:spcBef>
              <a:buFontTx/>
              <a:buNone/>
            </a:pPr>
            <a:r>
              <a:rPr lang="en-US" altLang="en-US" sz="2000" b="1" dirty="0">
                <a:effectLst>
                  <a:outerShdw blurRad="38100" dist="38100" dir="2700000" algn="tl">
                    <a:srgbClr val="000000">
                      <a:alpha val="43137"/>
                    </a:srgbClr>
                  </a:outerShdw>
                </a:effectLst>
              </a:rPr>
              <a:t>APS Golf Tournament</a:t>
            </a:r>
          </a:p>
          <a:p>
            <a:pPr algn="ctr" eaLnBrk="1" hangingPunct="1">
              <a:spcBef>
                <a:spcPct val="0"/>
              </a:spcBef>
              <a:buFontTx/>
              <a:buNone/>
            </a:pPr>
            <a:r>
              <a:rPr lang="en-US" altLang="en-US" sz="2000" b="1" dirty="0">
                <a:effectLst>
                  <a:outerShdw blurRad="38100" dist="38100" dir="2700000" algn="tl">
                    <a:srgbClr val="000000">
                      <a:alpha val="43137"/>
                    </a:srgbClr>
                  </a:outerShdw>
                </a:effectLst>
              </a:rPr>
              <a:t>Benefitting the </a:t>
            </a:r>
            <a:r>
              <a:rPr lang="en-US" altLang="en-US" sz="2000" b="1" dirty="0" smtClean="0">
                <a:effectLst>
                  <a:outerShdw blurRad="38100" dist="38100" dir="2700000" algn="tl">
                    <a:srgbClr val="000000">
                      <a:alpha val="43137"/>
                    </a:srgbClr>
                  </a:outerShdw>
                </a:effectLst>
              </a:rPr>
              <a:t>AAAA </a:t>
            </a:r>
            <a:r>
              <a:rPr lang="en-US" altLang="en-US" sz="2000" b="1" dirty="0">
                <a:effectLst>
                  <a:outerShdw blurRad="38100" dist="38100" dir="2700000" algn="tl">
                    <a:srgbClr val="000000">
                      <a:alpha val="43137"/>
                    </a:srgbClr>
                  </a:outerShdw>
                </a:effectLst>
              </a:rPr>
              <a:t>College Scholarship Fund</a:t>
            </a:r>
          </a:p>
          <a:p>
            <a:pPr algn="ctr" eaLnBrk="1" hangingPunct="1">
              <a:spcBef>
                <a:spcPct val="0"/>
              </a:spcBef>
              <a:buFontTx/>
              <a:buNone/>
            </a:pPr>
            <a:endParaRPr lang="en-US" altLang="en-US" sz="100" b="1" dirty="0">
              <a:effectLst>
                <a:outerShdw blurRad="38100" dist="38100" dir="2700000" algn="tl">
                  <a:srgbClr val="000000">
                    <a:alpha val="43137"/>
                  </a:srgbClr>
                </a:outerShdw>
              </a:effectLst>
            </a:endParaRPr>
          </a:p>
          <a:p>
            <a:pPr algn="ctr" eaLnBrk="1" hangingPunct="1">
              <a:spcBef>
                <a:spcPct val="0"/>
              </a:spcBef>
              <a:buFontTx/>
              <a:buNone/>
            </a:pPr>
            <a:r>
              <a:rPr lang="en-US" altLang="en-US" sz="2000" b="1" dirty="0" smtClean="0">
                <a:effectLst>
                  <a:outerShdw blurRad="38100" dist="38100" dir="2700000" algn="tl">
                    <a:srgbClr val="000000">
                      <a:alpha val="43137"/>
                    </a:srgbClr>
                  </a:outerShdw>
                </a:effectLst>
              </a:rPr>
              <a:t>22 November 2019</a:t>
            </a:r>
            <a:endParaRPr lang="en-US" altLang="en-US" sz="2000" b="1" dirty="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86000" y="4007120"/>
            <a:ext cx="457200" cy="342900"/>
          </a:xfrm>
          <a:prstGeom prst="rect">
            <a:avLst/>
          </a:prstGeom>
        </p:spPr>
      </p:pic>
      <p:pic>
        <p:nvPicPr>
          <p:cNvPr id="13" name="Picture 1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30837" y="56570"/>
            <a:ext cx="1247801" cy="935851"/>
          </a:xfrm>
          <a:prstGeom prst="rect">
            <a:avLst/>
          </a:prstGeom>
        </p:spPr>
      </p:pic>
      <p:pic>
        <p:nvPicPr>
          <p:cNvPr id="14" name="Picture 13"/>
          <p:cNvPicPr>
            <a:picLocks noChangeAspect="1"/>
          </p:cNvPicPr>
          <p:nvPr/>
        </p:nvPicPr>
        <p:blipFill rotWithShape="1">
          <a:blip r:embed="rId9">
            <a:extLst>
              <a:ext uri="{28A0092B-C50C-407E-A947-70E740481C1C}">
                <a14:useLocalDpi xmlns:a14="http://schemas.microsoft.com/office/drawing/2010/main" val="0"/>
              </a:ext>
            </a:extLst>
          </a:blip>
          <a:srcRect t="35744"/>
          <a:stretch/>
        </p:blipFill>
        <p:spPr>
          <a:xfrm>
            <a:off x="15305" y="3124200"/>
            <a:ext cx="6842695" cy="2283041"/>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200525" y="4719780"/>
            <a:ext cx="6515100" cy="6973887"/>
          </a:xfrm>
        </p:spPr>
        <p:txBody>
          <a:bodyPr/>
          <a:lstStyle/>
          <a:p>
            <a:pPr marL="0" indent="0" eaLnBrk="1" hangingPunct="1">
              <a:buNone/>
              <a:defRPr/>
            </a:pPr>
            <a:r>
              <a:rPr lang="en-US" sz="1600" b="1" dirty="0" smtClean="0"/>
              <a:t>Players: $75 </a:t>
            </a:r>
            <a:r>
              <a:rPr lang="en-US" sz="1600" b="1" dirty="0"/>
              <a:t>per person/or </a:t>
            </a:r>
            <a:r>
              <a:rPr lang="en-US" sz="1600" b="1" dirty="0" smtClean="0"/>
              <a:t>$300 </a:t>
            </a:r>
            <a:r>
              <a:rPr lang="en-US" sz="1600" b="1" dirty="0"/>
              <a:t>per </a:t>
            </a:r>
            <a:r>
              <a:rPr lang="en-US" sz="1600" b="1" dirty="0" smtClean="0"/>
              <a:t>team</a:t>
            </a:r>
            <a:r>
              <a:rPr lang="en-US" sz="1600" b="1" i="1" dirty="0" smtClean="0"/>
              <a:t>*,</a:t>
            </a:r>
            <a:r>
              <a:rPr lang="en-US" sz="1600" i="1" dirty="0"/>
              <a:t> </a:t>
            </a:r>
            <a:r>
              <a:rPr lang="en-US" sz="1600" i="1" dirty="0" smtClean="0"/>
              <a:t>Please </a:t>
            </a:r>
            <a:r>
              <a:rPr lang="en-US" sz="1600" i="1" dirty="0"/>
              <a:t>try to get your own foursome. Less than 4 entries here means the golf committee will combine with other incomplete </a:t>
            </a:r>
            <a:r>
              <a:rPr lang="en-US" sz="1600" i="1" dirty="0" smtClean="0"/>
              <a:t>teams.  Please note, to </a:t>
            </a:r>
            <a:r>
              <a:rPr lang="en-US" sz="1600" i="1" dirty="0"/>
              <a:t>compete for the traveling trophy, </a:t>
            </a:r>
            <a:r>
              <a:rPr lang="en-US" sz="1600" i="1" dirty="0">
                <a:solidFill>
                  <a:srgbClr val="FF0000"/>
                </a:solidFill>
              </a:rPr>
              <a:t>ALL</a:t>
            </a:r>
            <a:r>
              <a:rPr lang="en-US" sz="1600" i="1" dirty="0"/>
              <a:t> players must be from same Organization or Company.   PLEASE SEE DETAILED RULES on NEXT Page regarding the Organizational Trophy.)</a:t>
            </a:r>
          </a:p>
          <a:p>
            <a:pPr eaLnBrk="1" hangingPunct="1">
              <a:buFontTx/>
              <a:buNone/>
              <a:defRPr/>
            </a:pPr>
            <a:r>
              <a:rPr lang="en-US" sz="1600" b="1" i="1" dirty="0" smtClean="0"/>
              <a:t> </a:t>
            </a:r>
            <a:endParaRPr lang="en-US" sz="1600" b="1" i="1" dirty="0"/>
          </a:p>
          <a:p>
            <a:pPr eaLnBrk="1" hangingPunct="1">
              <a:buFontTx/>
              <a:buNone/>
              <a:defRPr/>
            </a:pPr>
            <a:r>
              <a:rPr lang="en-US" sz="1600" b="1" dirty="0" smtClean="0"/>
              <a:t>Player </a:t>
            </a:r>
            <a:r>
              <a:rPr lang="en-US" sz="1600" b="1" dirty="0"/>
              <a:t>1 __________________Handicap ___  </a:t>
            </a:r>
            <a:r>
              <a:rPr lang="en-US" sz="1600" b="1" i="1" dirty="0"/>
              <a:t>or</a:t>
            </a:r>
            <a:r>
              <a:rPr lang="en-US" sz="1600" b="1" dirty="0"/>
              <a:t> </a:t>
            </a:r>
            <a:r>
              <a:rPr lang="en-US" sz="1600" b="1" dirty="0" err="1"/>
              <a:t>Avg</a:t>
            </a:r>
            <a:r>
              <a:rPr lang="en-US" sz="1600" b="1" dirty="0"/>
              <a:t> Score ___</a:t>
            </a:r>
          </a:p>
          <a:p>
            <a:pPr eaLnBrk="1" hangingPunct="1">
              <a:buFontTx/>
              <a:buNone/>
              <a:defRPr/>
            </a:pPr>
            <a:r>
              <a:rPr lang="en-US" sz="1600" b="1" dirty="0"/>
              <a:t>Player 2 __________________Handicap ___  </a:t>
            </a:r>
            <a:r>
              <a:rPr lang="en-US" sz="1600" b="1" i="1" dirty="0"/>
              <a:t>or</a:t>
            </a:r>
            <a:r>
              <a:rPr lang="en-US" sz="1600" b="1" dirty="0"/>
              <a:t> </a:t>
            </a:r>
            <a:r>
              <a:rPr lang="en-US" sz="1600" b="1" dirty="0" err="1"/>
              <a:t>Avg</a:t>
            </a:r>
            <a:r>
              <a:rPr lang="en-US" sz="1600" b="1" dirty="0"/>
              <a:t> Score ___</a:t>
            </a:r>
          </a:p>
          <a:p>
            <a:pPr eaLnBrk="1" hangingPunct="1">
              <a:buFontTx/>
              <a:buNone/>
              <a:defRPr/>
            </a:pPr>
            <a:r>
              <a:rPr lang="en-US" sz="1600" b="1" dirty="0"/>
              <a:t>Player 3 __________________Handicap ___  </a:t>
            </a:r>
            <a:r>
              <a:rPr lang="en-US" sz="1600" b="1" i="1" dirty="0"/>
              <a:t>or</a:t>
            </a:r>
            <a:r>
              <a:rPr lang="en-US" sz="1600" b="1" dirty="0"/>
              <a:t> </a:t>
            </a:r>
            <a:r>
              <a:rPr lang="en-US" sz="1600" b="1" dirty="0" err="1"/>
              <a:t>Avg</a:t>
            </a:r>
            <a:r>
              <a:rPr lang="en-US" sz="1600" b="1" dirty="0"/>
              <a:t> Score ___</a:t>
            </a:r>
          </a:p>
          <a:p>
            <a:pPr eaLnBrk="1" hangingPunct="1">
              <a:buFontTx/>
              <a:buNone/>
              <a:defRPr/>
            </a:pPr>
            <a:r>
              <a:rPr lang="en-US" sz="1600" b="1" dirty="0"/>
              <a:t>Player 4 __________________Handicap ___  </a:t>
            </a:r>
            <a:r>
              <a:rPr lang="en-US" sz="1600" b="1" i="1" dirty="0"/>
              <a:t>or</a:t>
            </a:r>
            <a:r>
              <a:rPr lang="en-US" sz="1600" b="1" dirty="0"/>
              <a:t> </a:t>
            </a:r>
            <a:r>
              <a:rPr lang="en-US" sz="1600" b="1" dirty="0" err="1"/>
              <a:t>Avg</a:t>
            </a:r>
            <a:r>
              <a:rPr lang="en-US" sz="1600" b="1" dirty="0"/>
              <a:t> Score ___</a:t>
            </a:r>
          </a:p>
          <a:p>
            <a:pPr eaLnBrk="1" hangingPunct="1">
              <a:buFontTx/>
              <a:buNone/>
              <a:defRPr/>
            </a:pPr>
            <a:endParaRPr lang="en-US" sz="1000" b="1" dirty="0" smtClean="0"/>
          </a:p>
          <a:p>
            <a:pPr marL="0" indent="0" eaLnBrk="1" hangingPunct="1">
              <a:buFontTx/>
              <a:buNone/>
              <a:defRPr/>
            </a:pPr>
            <a:r>
              <a:rPr lang="en-US" sz="1600" dirty="0" smtClean="0"/>
              <a:t>*</a:t>
            </a:r>
            <a:r>
              <a:rPr lang="en-US" sz="1400" dirty="0"/>
              <a:t>Team </a:t>
            </a:r>
            <a:r>
              <a:rPr lang="en-US" sz="1400" dirty="0" smtClean="0"/>
              <a:t>POC </a:t>
            </a:r>
            <a:r>
              <a:rPr lang="en-US" sz="1400" i="1" dirty="0" smtClean="0"/>
              <a:t>(if different from player 1) </a:t>
            </a:r>
            <a:r>
              <a:rPr lang="en-US" sz="1400" dirty="0" smtClean="0"/>
              <a:t>___________________________ </a:t>
            </a:r>
          </a:p>
          <a:p>
            <a:pPr marL="0" indent="0" eaLnBrk="1" hangingPunct="1">
              <a:buFontTx/>
              <a:buNone/>
              <a:defRPr/>
            </a:pPr>
            <a:r>
              <a:rPr lang="en-US" sz="1400" dirty="0" smtClean="0"/>
              <a:t>Phone __________________ email_____________________________</a:t>
            </a:r>
            <a:endParaRPr lang="en-US" sz="1400" dirty="0"/>
          </a:p>
          <a:p>
            <a:pPr marL="0" indent="0" eaLnBrk="1" hangingPunct="1">
              <a:buFontTx/>
              <a:buNone/>
              <a:defRPr/>
            </a:pPr>
            <a:r>
              <a:rPr lang="en-US" sz="1400" dirty="0" smtClean="0"/>
              <a:t> </a:t>
            </a:r>
            <a:r>
              <a:rPr lang="en-US" sz="1400" dirty="0"/>
              <a:t>Organizational/Company Affiliation______________________________</a:t>
            </a:r>
          </a:p>
          <a:p>
            <a:pPr eaLnBrk="1" hangingPunct="1">
              <a:buFontTx/>
              <a:buNone/>
              <a:defRPr/>
            </a:pPr>
            <a:endParaRPr lang="en-US" sz="1600" b="1" dirty="0" smtClean="0"/>
          </a:p>
          <a:p>
            <a:pPr eaLnBrk="1" hangingPunct="1">
              <a:buFontTx/>
              <a:buNone/>
              <a:defRPr/>
            </a:pPr>
            <a:endParaRPr lang="en-US" sz="1600" b="1" dirty="0"/>
          </a:p>
          <a:p>
            <a:pPr eaLnBrk="1" hangingPunct="1">
              <a:buFontTx/>
              <a:buNone/>
              <a:defRPr/>
            </a:pPr>
            <a:r>
              <a:rPr lang="en-US" sz="800" b="1" dirty="0" smtClean="0"/>
              <a:t>  </a:t>
            </a:r>
            <a:endParaRPr lang="en-US" sz="800" b="1" dirty="0"/>
          </a:p>
          <a:p>
            <a:pPr marL="0" eaLnBrk="1" hangingPunct="1">
              <a:spcBef>
                <a:spcPct val="0"/>
              </a:spcBef>
              <a:buFontTx/>
              <a:buNone/>
              <a:defRPr/>
            </a:pPr>
            <a:endParaRPr lang="en-US" sz="1600" b="1" dirty="0"/>
          </a:p>
          <a:p>
            <a:pPr marL="0" eaLnBrk="1" hangingPunct="1">
              <a:spcBef>
                <a:spcPct val="0"/>
              </a:spcBef>
              <a:buFontTx/>
              <a:buNone/>
              <a:defRPr/>
            </a:pPr>
            <a:r>
              <a:rPr lang="en-US" sz="1600" b="1" dirty="0"/>
              <a:t>			 </a:t>
            </a:r>
          </a:p>
          <a:p>
            <a:pPr marL="0" eaLnBrk="1" hangingPunct="1">
              <a:spcBef>
                <a:spcPct val="0"/>
              </a:spcBef>
              <a:buFontTx/>
              <a:buNone/>
              <a:defRPr/>
            </a:pPr>
            <a:endParaRPr lang="en-US" sz="1600" b="1" dirty="0"/>
          </a:p>
          <a:p>
            <a:pPr marL="0" eaLnBrk="1" hangingPunct="1">
              <a:spcBef>
                <a:spcPct val="0"/>
              </a:spcBef>
              <a:buFontTx/>
              <a:buNone/>
              <a:defRPr/>
            </a:pPr>
            <a:r>
              <a:rPr lang="en-US" sz="1600" b="1" dirty="0"/>
              <a:t>		</a:t>
            </a:r>
          </a:p>
          <a:p>
            <a:pPr eaLnBrk="1" hangingPunct="1">
              <a:buFontTx/>
              <a:buNone/>
              <a:defRPr/>
            </a:pPr>
            <a:r>
              <a:rPr lang="en-US" sz="1600" b="1" dirty="0"/>
              <a:t>	</a:t>
            </a:r>
          </a:p>
        </p:txBody>
      </p:sp>
      <p:sp>
        <p:nvSpPr>
          <p:cNvPr id="6147" name="Text Box 4"/>
          <p:cNvSpPr>
            <a:spLocks noGrp="1" noChangeArrowheads="1"/>
          </p:cNvSpPr>
          <p:nvPr>
            <p:ph type="title"/>
          </p:nvPr>
        </p:nvSpPr>
        <p:spPr>
          <a:xfrm>
            <a:off x="342901" y="230342"/>
            <a:ext cx="6172200" cy="1219200"/>
          </a:xfrm>
        </p:spPr>
        <p:txBody>
          <a:bodyPr/>
          <a:lstStyle/>
          <a:p>
            <a:pPr eaLnBrk="1" hangingPunct="1"/>
            <a:r>
              <a:rPr lang="en-US" altLang="en-US" sz="1400" b="1" dirty="0"/>
              <a:t>REGISTRATION</a:t>
            </a:r>
            <a:br>
              <a:rPr lang="en-US" altLang="en-US" sz="1400" b="1" dirty="0"/>
            </a:br>
            <a:r>
              <a:rPr lang="en-US" altLang="en-US" sz="1400" b="1" dirty="0"/>
              <a:t/>
            </a:r>
            <a:br>
              <a:rPr lang="en-US" altLang="en-US" sz="1400" b="1" dirty="0"/>
            </a:br>
            <a:r>
              <a:rPr lang="en-US" altLang="en-US" sz="1400" b="1" dirty="0"/>
              <a:t>Army Aviation Association of America (AAAA)</a:t>
            </a:r>
            <a:br>
              <a:rPr lang="en-US" altLang="en-US" sz="1400" b="1" dirty="0"/>
            </a:br>
            <a:r>
              <a:rPr lang="en-US" altLang="en-US" sz="1400" b="1" dirty="0"/>
              <a:t>APS Cribbins Golf Tournament</a:t>
            </a:r>
            <a:br>
              <a:rPr lang="en-US" altLang="en-US" sz="1400" b="1" dirty="0"/>
            </a:br>
            <a:r>
              <a:rPr lang="en-US" altLang="en-US" sz="1400" b="1" dirty="0" smtClean="0"/>
              <a:t>22 NOV 2019 (must be registered by 15 Nov </a:t>
            </a:r>
            <a:r>
              <a:rPr lang="en-US" altLang="en-US" sz="1400" b="1" dirty="0" smtClean="0"/>
              <a:t>2019)</a:t>
            </a:r>
            <a:r>
              <a:rPr lang="en-US" altLang="en-US" sz="1400" b="1" dirty="0" smtClean="0"/>
              <a:t/>
            </a:r>
            <a:br>
              <a:rPr lang="en-US" altLang="en-US" sz="1400" b="1" dirty="0" smtClean="0"/>
            </a:br>
            <a:r>
              <a:rPr lang="en-US" altLang="en-US" sz="1800" b="1" dirty="0"/>
              <a:t/>
            </a:r>
            <a:br>
              <a:rPr lang="en-US" altLang="en-US" sz="1800" b="1" dirty="0"/>
            </a:br>
            <a:r>
              <a:rPr lang="en-US" altLang="en-US" sz="1800" b="1" dirty="0" smtClean="0"/>
              <a:t>ONLINE REGISTRATION</a:t>
            </a:r>
            <a:endParaRPr lang="en-US" altLang="en-US" sz="1800" b="1" dirty="0"/>
          </a:p>
        </p:txBody>
      </p:sp>
      <p:sp>
        <p:nvSpPr>
          <p:cNvPr id="2" name="Footer Placeholder 1"/>
          <p:cNvSpPr>
            <a:spLocks noGrp="1"/>
          </p:cNvSpPr>
          <p:nvPr>
            <p:ph type="ftr" sz="quarter" idx="10"/>
          </p:nvPr>
        </p:nvSpPr>
        <p:spPr>
          <a:xfrm>
            <a:off x="3297394" y="8816201"/>
            <a:ext cx="263214" cy="276999"/>
          </a:xfrm>
        </p:spPr>
        <p:txBody>
          <a:bodyPr/>
          <a:lstStyle/>
          <a:p>
            <a:pPr>
              <a:defRPr/>
            </a:pPr>
            <a:fld id="{CEA8CDF0-8D9A-4A4F-9642-B0B1865E0190}" type="slidenum">
              <a:rPr lang="en-US" smtClean="0"/>
              <a:t>2</a:t>
            </a:fld>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14300"/>
            <a:ext cx="1066800" cy="10668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1599" y="220205"/>
            <a:ext cx="1247801" cy="935851"/>
          </a:xfrm>
          <a:prstGeom prst="rect">
            <a:avLst/>
          </a:prstGeom>
        </p:spPr>
      </p:pic>
      <p:sp>
        <p:nvSpPr>
          <p:cNvPr id="4" name="TextBox 3"/>
          <p:cNvSpPr txBox="1"/>
          <p:nvPr/>
        </p:nvSpPr>
        <p:spPr>
          <a:xfrm>
            <a:off x="200525" y="3915106"/>
            <a:ext cx="6172200" cy="523220"/>
          </a:xfrm>
          <a:prstGeom prst="rect">
            <a:avLst/>
          </a:prstGeom>
          <a:noFill/>
        </p:spPr>
        <p:txBody>
          <a:bodyPr wrap="square" rtlCol="0">
            <a:spAutoFit/>
          </a:bodyPr>
          <a:lstStyle/>
          <a:p>
            <a:r>
              <a:rPr lang="en-US" sz="1400" dirty="0" smtClean="0"/>
              <a:t>Name:_______________</a:t>
            </a:r>
          </a:p>
          <a:p>
            <a:r>
              <a:rPr lang="en-US" sz="1400" dirty="0" smtClean="0"/>
              <a:t>Phone: _________________  email:___________________________</a:t>
            </a:r>
            <a:endParaRPr lang="en-US" sz="1400" dirty="0"/>
          </a:p>
        </p:txBody>
      </p:sp>
      <p:sp>
        <p:nvSpPr>
          <p:cNvPr id="6" name="TextBox 5"/>
          <p:cNvSpPr txBox="1"/>
          <p:nvPr/>
        </p:nvSpPr>
        <p:spPr>
          <a:xfrm>
            <a:off x="200525" y="1605106"/>
            <a:ext cx="6535153" cy="2677656"/>
          </a:xfrm>
          <a:prstGeom prst="rect">
            <a:avLst/>
          </a:prstGeom>
          <a:noFill/>
        </p:spPr>
        <p:txBody>
          <a:bodyPr wrap="square" rtlCol="0">
            <a:spAutoFit/>
          </a:bodyPr>
          <a:lstStyle/>
          <a:p>
            <a:r>
              <a:rPr lang="en-US" sz="1600" b="1" dirty="0">
                <a:hlinkClick r:id="rId5"/>
              </a:rPr>
              <a:t>https://</a:t>
            </a:r>
            <a:r>
              <a:rPr lang="en-US" sz="1600" b="1" dirty="0" smtClean="0">
                <a:hlinkClick r:id="rId5"/>
              </a:rPr>
              <a:t>www.emailmeform.com/builder/form/10B08eJCh06DaUk8</a:t>
            </a:r>
            <a:endParaRPr lang="en-US" sz="1600" b="1" dirty="0" smtClean="0"/>
          </a:p>
          <a:p>
            <a:endParaRPr lang="en-US" sz="1600" b="1" dirty="0"/>
          </a:p>
          <a:p>
            <a:r>
              <a:rPr lang="en-US" sz="1400" b="1" dirty="0"/>
              <a:t>OR Mail or drop off  </a:t>
            </a:r>
            <a:r>
              <a:rPr lang="en-US" sz="1400" b="1" dirty="0" smtClean="0"/>
              <a:t>Checks </a:t>
            </a:r>
            <a:r>
              <a:rPr lang="en-US" sz="1400" b="1" dirty="0" smtClean="0"/>
              <a:t>NLT </a:t>
            </a:r>
            <a:r>
              <a:rPr lang="en-US" sz="1400" b="1" dirty="0" smtClean="0">
                <a:solidFill>
                  <a:srgbClr val="FF0000"/>
                </a:solidFill>
              </a:rPr>
              <a:t>15 </a:t>
            </a:r>
            <a:r>
              <a:rPr lang="en-US" sz="1400" b="1" dirty="0">
                <a:solidFill>
                  <a:srgbClr val="FF0000"/>
                </a:solidFill>
              </a:rPr>
              <a:t>NOV 2019 </a:t>
            </a:r>
            <a:r>
              <a:rPr lang="en-US" sz="1400" b="1" dirty="0" smtClean="0"/>
              <a:t>to :</a:t>
            </a:r>
          </a:p>
          <a:p>
            <a:pPr eaLnBrk="1" hangingPunct="1">
              <a:defRPr/>
            </a:pPr>
            <a:endParaRPr lang="en-US" sz="1000" b="1" dirty="0" smtClean="0"/>
          </a:p>
          <a:p>
            <a:pPr eaLnBrk="1" hangingPunct="1">
              <a:defRPr/>
            </a:pPr>
            <a:r>
              <a:rPr lang="en-US" sz="1400" b="1" dirty="0" smtClean="0"/>
              <a:t>Jerry Davis</a:t>
            </a:r>
          </a:p>
          <a:p>
            <a:pPr eaLnBrk="1" hangingPunct="1">
              <a:defRPr/>
            </a:pPr>
            <a:r>
              <a:rPr lang="en-US" sz="1400" b="1" dirty="0" smtClean="0"/>
              <a:t>AAAA </a:t>
            </a:r>
            <a:r>
              <a:rPr lang="en-US" sz="1400" b="1" dirty="0"/>
              <a:t>Scholarship Foundation, Inc.</a:t>
            </a:r>
          </a:p>
          <a:p>
            <a:pPr marL="0" indent="0">
              <a:buNone/>
            </a:pPr>
            <a:r>
              <a:rPr lang="en-US" sz="1400" b="1" dirty="0" smtClean="0"/>
              <a:t>6980 </a:t>
            </a:r>
            <a:r>
              <a:rPr lang="en-US" sz="1400" b="1" dirty="0"/>
              <a:t>Old Railroad Bed </a:t>
            </a:r>
            <a:r>
              <a:rPr lang="en-US" sz="1400" b="1" dirty="0" smtClean="0"/>
              <a:t>Rd</a:t>
            </a:r>
          </a:p>
          <a:p>
            <a:r>
              <a:rPr lang="en-US" sz="1400" b="1" dirty="0" smtClean="0"/>
              <a:t>Toney</a:t>
            </a:r>
            <a:r>
              <a:rPr lang="en-US" sz="1400" b="1" dirty="0"/>
              <a:t>, Al 35763-8649 </a:t>
            </a:r>
            <a:endParaRPr lang="en-US" sz="1400" b="1" dirty="0" smtClean="0"/>
          </a:p>
          <a:p>
            <a:endParaRPr lang="en-US" sz="1400" b="1" i="1" dirty="0"/>
          </a:p>
          <a:p>
            <a:r>
              <a:rPr lang="en-US" sz="1400" b="1" i="1" dirty="0" smtClean="0"/>
              <a:t>(</a:t>
            </a:r>
            <a:r>
              <a:rPr lang="en-US" sz="1400" b="1" i="1" dirty="0"/>
              <a:t>or contact Tonya Galindo at 256.289.1230 for credit card Payment)</a:t>
            </a:r>
          </a:p>
          <a:p>
            <a:pPr marL="0" indent="0">
              <a:buNone/>
            </a:pPr>
            <a:endParaRPr lang="en-US" sz="1400" b="1" dirty="0" smtClean="0"/>
          </a:p>
          <a:p>
            <a:endParaRPr 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4"/>
          <p:cNvSpPr>
            <a:spLocks noGrp="1" noChangeArrowheads="1"/>
          </p:cNvSpPr>
          <p:nvPr>
            <p:ph type="title"/>
          </p:nvPr>
        </p:nvSpPr>
        <p:spPr>
          <a:xfrm>
            <a:off x="342900" y="76200"/>
            <a:ext cx="6172200" cy="1219200"/>
          </a:xfrm>
        </p:spPr>
        <p:txBody>
          <a:bodyPr/>
          <a:lstStyle/>
          <a:p>
            <a:pPr eaLnBrk="1" hangingPunct="1"/>
            <a:r>
              <a:rPr lang="en-US" altLang="en-US" sz="1400" b="1" dirty="0" smtClean="0"/>
              <a:t>CORPORATE SPONSORSHIP OPPORTUNTIES</a:t>
            </a:r>
            <a:r>
              <a:rPr lang="en-US" altLang="en-US" sz="1400" b="1" dirty="0"/>
              <a:t/>
            </a:r>
            <a:br>
              <a:rPr lang="en-US" altLang="en-US" sz="1400" b="1" dirty="0"/>
            </a:br>
            <a:r>
              <a:rPr lang="en-US" altLang="en-US" sz="1400" b="1" dirty="0"/>
              <a:t/>
            </a:r>
            <a:br>
              <a:rPr lang="en-US" altLang="en-US" sz="1400" b="1" dirty="0"/>
            </a:br>
            <a:r>
              <a:rPr lang="en-US" altLang="en-US" sz="1400" b="1" dirty="0"/>
              <a:t>Army Aviation Association of America (AAAA)</a:t>
            </a:r>
            <a:br>
              <a:rPr lang="en-US" altLang="en-US" sz="1400" b="1" dirty="0"/>
            </a:br>
            <a:r>
              <a:rPr lang="en-US" altLang="en-US" sz="1400" b="1" dirty="0"/>
              <a:t>APS Cribbins Golf Tournament</a:t>
            </a:r>
            <a:br>
              <a:rPr lang="en-US" altLang="en-US" sz="1400" b="1" dirty="0"/>
            </a:br>
            <a:r>
              <a:rPr lang="en-US" altLang="en-US" sz="1400" b="1" dirty="0" smtClean="0"/>
              <a:t>22 NOV 2019</a:t>
            </a:r>
            <a:endParaRPr lang="en-US" altLang="en-US" sz="1400" b="1" dirty="0"/>
          </a:p>
        </p:txBody>
      </p:sp>
      <p:sp>
        <p:nvSpPr>
          <p:cNvPr id="2" name="Footer Placeholder 1"/>
          <p:cNvSpPr>
            <a:spLocks noGrp="1"/>
          </p:cNvSpPr>
          <p:nvPr>
            <p:ph type="ftr" sz="quarter" idx="10"/>
          </p:nvPr>
        </p:nvSpPr>
        <p:spPr>
          <a:xfrm>
            <a:off x="3297394" y="8816201"/>
            <a:ext cx="263214" cy="276999"/>
          </a:xfrm>
        </p:spPr>
        <p:txBody>
          <a:bodyPr/>
          <a:lstStyle/>
          <a:p>
            <a:pPr>
              <a:defRPr/>
            </a:pPr>
            <a:fld id="{CEA8CDF0-8D9A-4A4F-9642-B0B1865E0190}" type="slidenum">
              <a:rPr lang="en-US" smtClean="0"/>
              <a:t>3</a:t>
            </a:fld>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14300"/>
            <a:ext cx="1066800" cy="10668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9599" y="7827149"/>
            <a:ext cx="1247801" cy="935851"/>
          </a:xfrm>
          <a:prstGeom prst="rect">
            <a:avLst/>
          </a:prstGeom>
        </p:spPr>
      </p:pic>
      <p:sp>
        <p:nvSpPr>
          <p:cNvPr id="13" name="Rectangle 12"/>
          <p:cNvSpPr/>
          <p:nvPr/>
        </p:nvSpPr>
        <p:spPr>
          <a:xfrm>
            <a:off x="313562" y="1333500"/>
            <a:ext cx="5943600" cy="6678751"/>
          </a:xfrm>
          <a:prstGeom prst="rect">
            <a:avLst/>
          </a:prstGeom>
        </p:spPr>
        <p:txBody>
          <a:bodyPr wrap="square">
            <a:spAutoFit/>
          </a:bodyPr>
          <a:lstStyle/>
          <a:p>
            <a:pPr marL="0" marR="0">
              <a:spcBef>
                <a:spcPts val="0"/>
              </a:spcBef>
              <a:spcAft>
                <a:spcPts val="0"/>
              </a:spcAft>
            </a:pPr>
            <a:r>
              <a:rPr lang="en-US" sz="1400" b="1" i="1" dirty="0">
                <a:ea typeface="Times New Roman" panose="02020603050405020304" pitchFamily="18" charset="0"/>
              </a:rPr>
              <a:t>Sponsorships:  </a:t>
            </a:r>
            <a:r>
              <a:rPr lang="en-US" sz="1400" b="1" dirty="0">
                <a:ea typeface="Times New Roman" panose="02020603050405020304" pitchFamily="18" charset="0"/>
              </a:rPr>
              <a:t>There will be several levels of sponsorships available to support the raising of money for the scholarship fund</a:t>
            </a:r>
            <a:r>
              <a:rPr lang="en-US" sz="1400" b="1" dirty="0" smtClean="0">
                <a:ea typeface="Times New Roman" panose="02020603050405020304" pitchFamily="18" charset="0"/>
              </a:rPr>
              <a:t>.</a:t>
            </a:r>
          </a:p>
          <a:p>
            <a:pPr marL="0" marR="0">
              <a:spcBef>
                <a:spcPts val="0"/>
              </a:spcBef>
              <a:spcAft>
                <a:spcPts val="0"/>
              </a:spcAft>
            </a:pPr>
            <a:endParaRPr lang="en-US" sz="14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400" b="1" dirty="0" smtClean="0">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400" b="1"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400" b="1" dirty="0" smtClean="0">
              <a:solidFill>
                <a:schemeClr val="bg1">
                  <a:lumMod val="50000"/>
                </a:schemeClr>
              </a:solidFill>
              <a:latin typeface="Times New Roman" panose="02020603050405020304" pitchFamily="18" charset="0"/>
              <a:ea typeface="Times New Roman" panose="02020603050405020304" pitchFamily="18" charset="0"/>
            </a:endParaRPr>
          </a:p>
          <a:p>
            <a:r>
              <a:rPr lang="en-US" sz="1200" b="1" dirty="0">
                <a:solidFill>
                  <a:srgbClr val="CC0066"/>
                </a:solidFill>
              </a:rPr>
              <a:t>Diamond:  $2500</a:t>
            </a:r>
            <a:r>
              <a:rPr lang="en-US" sz="1200" b="1" dirty="0"/>
              <a:t>	Co-Host Sponsor</a:t>
            </a:r>
            <a:endParaRPr lang="en-US" sz="1200" dirty="0"/>
          </a:p>
          <a:p>
            <a:r>
              <a:rPr lang="en-US" sz="1200" b="1" dirty="0"/>
              <a:t>		Registration for two teams</a:t>
            </a:r>
            <a:endParaRPr lang="en-US" sz="1200" dirty="0"/>
          </a:p>
          <a:p>
            <a:r>
              <a:rPr lang="en-US" sz="1200" b="1" dirty="0"/>
              <a:t>		Sign recognition on the golf course</a:t>
            </a:r>
            <a:endParaRPr lang="en-US" sz="1200" dirty="0"/>
          </a:p>
          <a:p>
            <a:r>
              <a:rPr lang="en-US" sz="1200" b="1" dirty="0"/>
              <a:t>		</a:t>
            </a:r>
            <a:r>
              <a:rPr lang="en-US" sz="1200" b="1" i="1" dirty="0"/>
              <a:t>AAAA </a:t>
            </a:r>
            <a:r>
              <a:rPr lang="en-US" sz="1200" b="1" dirty="0"/>
              <a:t>magazine recognition</a:t>
            </a:r>
            <a:endParaRPr lang="en-US" sz="1200" dirty="0"/>
          </a:p>
          <a:p>
            <a:r>
              <a:rPr lang="en-US" sz="1200" b="1" dirty="0"/>
              <a:t> </a:t>
            </a:r>
            <a:endParaRPr lang="en-US" sz="1200" dirty="0"/>
          </a:p>
          <a:p>
            <a:r>
              <a:rPr lang="en-US" sz="1200" b="1" dirty="0">
                <a:solidFill>
                  <a:schemeClr val="bg1">
                    <a:lumMod val="50000"/>
                  </a:schemeClr>
                </a:solidFill>
              </a:rPr>
              <a:t>Platinum:  $1500</a:t>
            </a:r>
            <a:r>
              <a:rPr lang="en-US" sz="1200" b="1" dirty="0"/>
              <a:t>	Luncheon Sponsor(s)</a:t>
            </a:r>
            <a:endParaRPr lang="en-US" sz="1200" dirty="0"/>
          </a:p>
          <a:p>
            <a:r>
              <a:rPr lang="en-US" sz="1200" b="1" dirty="0"/>
              <a:t>		Registration for four golfers</a:t>
            </a:r>
            <a:endParaRPr lang="en-US" sz="1200" dirty="0"/>
          </a:p>
          <a:p>
            <a:r>
              <a:rPr lang="en-US" sz="1200" b="1" dirty="0"/>
              <a:t>		Sign recognition on the golf course</a:t>
            </a:r>
            <a:endParaRPr lang="en-US" sz="1200" dirty="0"/>
          </a:p>
          <a:p>
            <a:r>
              <a:rPr lang="en-US" sz="1200" b="1" dirty="0"/>
              <a:t>		</a:t>
            </a:r>
            <a:r>
              <a:rPr lang="en-US" sz="1200" b="1" i="1" dirty="0"/>
              <a:t>AAAA </a:t>
            </a:r>
            <a:r>
              <a:rPr lang="en-US" sz="1200" b="1" dirty="0"/>
              <a:t>magazine recognition</a:t>
            </a:r>
            <a:endParaRPr lang="en-US" sz="1200" dirty="0"/>
          </a:p>
          <a:p>
            <a:r>
              <a:rPr lang="en-US" sz="1200" b="1" dirty="0"/>
              <a:t> </a:t>
            </a:r>
            <a:endParaRPr lang="en-US" sz="1200" dirty="0">
              <a:solidFill>
                <a:schemeClr val="accent6">
                  <a:lumMod val="75000"/>
                </a:schemeClr>
              </a:solidFill>
            </a:endParaRPr>
          </a:p>
          <a:p>
            <a:r>
              <a:rPr lang="en-US" sz="1200" b="1" dirty="0" smtClean="0">
                <a:solidFill>
                  <a:schemeClr val="accent6">
                    <a:lumMod val="75000"/>
                  </a:schemeClr>
                </a:solidFill>
              </a:rPr>
              <a:t>Gold</a:t>
            </a:r>
            <a:r>
              <a:rPr lang="en-US" sz="1200" b="1" dirty="0">
                <a:solidFill>
                  <a:schemeClr val="accent6">
                    <a:lumMod val="75000"/>
                  </a:schemeClr>
                </a:solidFill>
              </a:rPr>
              <a:t>:  $1000	</a:t>
            </a:r>
            <a:r>
              <a:rPr lang="en-US" sz="1200" b="1" dirty="0" smtClean="0"/>
              <a:t>	Breakfast </a:t>
            </a:r>
            <a:r>
              <a:rPr lang="en-US" sz="1200" b="1" dirty="0"/>
              <a:t>Sponsor(s)</a:t>
            </a:r>
            <a:endParaRPr lang="en-US" sz="1200" dirty="0"/>
          </a:p>
          <a:p>
            <a:r>
              <a:rPr lang="en-US" sz="1200" b="1" dirty="0"/>
              <a:t>		Registration for four golfers</a:t>
            </a:r>
            <a:endParaRPr lang="en-US" sz="1200" dirty="0"/>
          </a:p>
          <a:p>
            <a:r>
              <a:rPr lang="en-US" sz="1200" b="1" dirty="0"/>
              <a:t>		Sign recognition on the golf course</a:t>
            </a:r>
            <a:endParaRPr lang="en-US" sz="1200" dirty="0"/>
          </a:p>
          <a:p>
            <a:r>
              <a:rPr lang="en-US" sz="1200" b="1" dirty="0"/>
              <a:t>		</a:t>
            </a:r>
            <a:r>
              <a:rPr lang="en-US" sz="1200" b="1" i="1" dirty="0"/>
              <a:t>AAAA </a:t>
            </a:r>
            <a:r>
              <a:rPr lang="en-US" sz="1200" b="1" dirty="0"/>
              <a:t>magazine recognition</a:t>
            </a:r>
            <a:endParaRPr lang="en-US" sz="1200" dirty="0"/>
          </a:p>
          <a:p>
            <a:r>
              <a:rPr lang="en-US" sz="1200" b="1" dirty="0"/>
              <a:t>			</a:t>
            </a:r>
            <a:endParaRPr lang="en-US" sz="1200" b="1" dirty="0" smtClean="0"/>
          </a:p>
          <a:p>
            <a:r>
              <a:rPr lang="en-US" sz="1200" b="1" dirty="0" smtClean="0">
                <a:solidFill>
                  <a:schemeClr val="bg1">
                    <a:lumMod val="50000"/>
                  </a:schemeClr>
                </a:solidFill>
              </a:rPr>
              <a:t>Silver</a:t>
            </a:r>
            <a:r>
              <a:rPr lang="en-US" sz="1200" b="1" dirty="0">
                <a:solidFill>
                  <a:schemeClr val="bg1">
                    <a:lumMod val="50000"/>
                  </a:schemeClr>
                </a:solidFill>
              </a:rPr>
              <a:t>:  $750	</a:t>
            </a:r>
            <a:r>
              <a:rPr lang="en-US" sz="1200" b="1" dirty="0" smtClean="0"/>
              <a:t>	Drink </a:t>
            </a:r>
            <a:r>
              <a:rPr lang="en-US" sz="1200" b="1" dirty="0"/>
              <a:t>Cart Sponsor(s)</a:t>
            </a:r>
            <a:endParaRPr lang="en-US" sz="1200" dirty="0"/>
          </a:p>
          <a:p>
            <a:r>
              <a:rPr lang="en-US" sz="1200" b="1" dirty="0"/>
              <a:t>		Registration for four golfers</a:t>
            </a:r>
            <a:endParaRPr lang="en-US" sz="1200" dirty="0"/>
          </a:p>
          <a:p>
            <a:r>
              <a:rPr lang="en-US" sz="1200" b="1" dirty="0"/>
              <a:t>		Sign recognition on the golf course</a:t>
            </a:r>
            <a:endParaRPr lang="en-US" sz="1200" dirty="0"/>
          </a:p>
          <a:p>
            <a:r>
              <a:rPr lang="en-US" sz="1200" b="1" dirty="0"/>
              <a:t>		</a:t>
            </a:r>
            <a:r>
              <a:rPr lang="en-US" sz="1200" b="1" i="1" dirty="0"/>
              <a:t>AAAA</a:t>
            </a:r>
            <a:r>
              <a:rPr lang="en-US" sz="1200" b="1" dirty="0"/>
              <a:t> magazine recognition</a:t>
            </a:r>
            <a:endParaRPr lang="en-US" sz="1200" dirty="0"/>
          </a:p>
          <a:p>
            <a:r>
              <a:rPr lang="en-US" sz="1200" b="1" dirty="0"/>
              <a:t> </a:t>
            </a:r>
            <a:endParaRPr lang="en-US" sz="1200" dirty="0">
              <a:solidFill>
                <a:srgbClr val="663300"/>
              </a:solidFill>
            </a:endParaRPr>
          </a:p>
          <a:p>
            <a:r>
              <a:rPr lang="en-US" sz="1200" b="1" dirty="0" smtClean="0">
                <a:solidFill>
                  <a:srgbClr val="663300"/>
                </a:solidFill>
              </a:rPr>
              <a:t>Bronze</a:t>
            </a:r>
            <a:r>
              <a:rPr lang="en-US" sz="1200" b="1" dirty="0">
                <a:solidFill>
                  <a:srgbClr val="663300"/>
                </a:solidFill>
              </a:rPr>
              <a:t>:  $500</a:t>
            </a:r>
            <a:r>
              <a:rPr lang="en-US" sz="1200" b="1" dirty="0"/>
              <a:t>	Registration for four golfers</a:t>
            </a:r>
            <a:endParaRPr lang="en-US" sz="1200" dirty="0"/>
          </a:p>
          <a:p>
            <a:r>
              <a:rPr lang="en-US" sz="1200" b="1" dirty="0"/>
              <a:t>		Sign recognition on the golf course</a:t>
            </a:r>
            <a:endParaRPr lang="en-US" sz="1200" dirty="0"/>
          </a:p>
          <a:p>
            <a:r>
              <a:rPr lang="en-US" sz="1200" b="1" i="1" dirty="0" smtClean="0"/>
              <a:t>		AAAA</a:t>
            </a:r>
            <a:r>
              <a:rPr lang="en-US" sz="1200" b="1" dirty="0" smtClean="0"/>
              <a:t> </a:t>
            </a:r>
            <a:r>
              <a:rPr lang="en-US" sz="1200" b="1" dirty="0"/>
              <a:t>magazine recognition</a:t>
            </a:r>
            <a:r>
              <a:rPr lang="en-US" sz="1200" b="1" u="sng" dirty="0"/>
              <a:t> </a:t>
            </a:r>
            <a:endParaRPr lang="en-US" sz="1200" dirty="0"/>
          </a:p>
          <a:p>
            <a:endParaRPr lang="en-US" sz="1200" dirty="0"/>
          </a:p>
          <a:p>
            <a:r>
              <a:rPr lang="en-US" sz="1400" b="1" dirty="0"/>
              <a:t>Donations – We’d appreciate any giveaways [clubs, bags, golf gloves, balls, tees, markers, etc.] that companies are willing to donate</a:t>
            </a:r>
            <a:endParaRPr lang="en-US" sz="1400" dirty="0"/>
          </a:p>
          <a:p>
            <a:pPr marL="0" marR="0">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p:txBody>
      </p:sp>
      <p:pic>
        <p:nvPicPr>
          <p:cNvPr id="21" name="Picture 20" descr="MPj04331090000[1]"/>
          <p:cNvPicPr/>
          <p:nvPr/>
        </p:nvPicPr>
        <p:blipFill>
          <a:blip r:embed="rId5" cstate="print"/>
          <a:srcRect l="37202" t="1190" r="3870"/>
          <a:stretch>
            <a:fillRect/>
          </a:stretch>
        </p:blipFill>
        <p:spPr bwMode="auto">
          <a:xfrm>
            <a:off x="5131942" y="3385122"/>
            <a:ext cx="1125220" cy="1885950"/>
          </a:xfrm>
          <a:prstGeom prst="rect">
            <a:avLst/>
          </a:prstGeom>
          <a:noFill/>
          <a:ln w="19050">
            <a:solidFill>
              <a:srgbClr val="000000"/>
            </a:solidFill>
            <a:miter lim="800000"/>
            <a:headEnd/>
            <a:tailEnd/>
          </a:ln>
        </p:spPr>
      </p:pic>
    </p:spTree>
    <p:extLst>
      <p:ext uri="{BB962C8B-B14F-4D97-AF65-F5344CB8AC3E}">
        <p14:creationId xmlns:p14="http://schemas.microsoft.com/office/powerpoint/2010/main" val="3378993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Box 8"/>
          <p:cNvSpPr txBox="1">
            <a:spLocks noChangeArrowheads="1"/>
          </p:cNvSpPr>
          <p:nvPr/>
        </p:nvSpPr>
        <p:spPr bwMode="auto">
          <a:xfrm>
            <a:off x="1403683" y="355521"/>
            <a:ext cx="469231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800" b="1" dirty="0"/>
              <a:t>Army Aviation Association of America (AAAA)</a:t>
            </a:r>
            <a:br>
              <a:rPr lang="en-US" altLang="en-US" sz="1800" b="1" dirty="0"/>
            </a:br>
            <a:r>
              <a:rPr lang="en-US" altLang="en-US" sz="1800" b="1" dirty="0"/>
              <a:t>APS Cribbins Golf Tournament</a:t>
            </a:r>
            <a:endParaRPr lang="en-US" altLang="en-US" sz="2000" b="1" dirty="0"/>
          </a:p>
          <a:p>
            <a:pPr algn="ctr" eaLnBrk="1" hangingPunct="1">
              <a:spcBef>
                <a:spcPct val="0"/>
              </a:spcBef>
              <a:buFontTx/>
              <a:buNone/>
            </a:pPr>
            <a:r>
              <a:rPr lang="en-US" altLang="en-US" sz="2000" b="1" dirty="0" smtClean="0"/>
              <a:t>22 November 2019 </a:t>
            </a:r>
            <a:r>
              <a:rPr lang="en-US" altLang="en-US" sz="2000" b="1" dirty="0"/>
              <a:t>– </a:t>
            </a:r>
            <a:r>
              <a:rPr lang="en-US" altLang="en-US" sz="2000" b="1" dirty="0" smtClean="0"/>
              <a:t>RTJ Hampton Cove</a:t>
            </a:r>
            <a:endParaRPr lang="en-US" altLang="en-US" sz="2000" b="1" dirty="0"/>
          </a:p>
        </p:txBody>
      </p:sp>
      <p:sp>
        <p:nvSpPr>
          <p:cNvPr id="9" name="Rectangle 13"/>
          <p:cNvSpPr>
            <a:spLocks noChangeArrowheads="1"/>
          </p:cNvSpPr>
          <p:nvPr/>
        </p:nvSpPr>
        <p:spPr bwMode="auto">
          <a:xfrm>
            <a:off x="304800" y="1890722"/>
            <a:ext cx="6400800" cy="1508105"/>
          </a:xfrm>
          <a:prstGeom prst="rect">
            <a:avLst/>
          </a:prstGeom>
          <a:noFill/>
          <a:ln w="9525">
            <a:noFill/>
            <a:miter lim="800000"/>
            <a:headEnd/>
            <a:tailEnd/>
          </a:ln>
          <a:effectLst/>
        </p:spPr>
        <p:txBody>
          <a:bodyPr wrap="square" anchor="ctr">
            <a:spAutoFit/>
          </a:bodyPr>
          <a:lstStyle/>
          <a:p>
            <a:pPr>
              <a:defRPr/>
            </a:pPr>
            <a:r>
              <a:rPr lang="en-US" sz="1400" dirty="0">
                <a:latin typeface="+mj-lt"/>
                <a:ea typeface="Times New Roman" pitchFamily="18" charset="0"/>
              </a:rPr>
              <a:t>This will be a </a:t>
            </a:r>
            <a:r>
              <a:rPr lang="en-US" sz="1400" b="1" dirty="0">
                <a:latin typeface="+mj-lt"/>
                <a:ea typeface="Times New Roman" pitchFamily="18" charset="0"/>
              </a:rPr>
              <a:t>4-person Scramble </a:t>
            </a:r>
            <a:r>
              <a:rPr lang="en-US" sz="1400" dirty="0">
                <a:latin typeface="+mj-lt"/>
                <a:ea typeface="Times New Roman" pitchFamily="18" charset="0"/>
              </a:rPr>
              <a:t>format tournament.  </a:t>
            </a:r>
            <a:r>
              <a:rPr lang="en-US" sz="1400" b="1" dirty="0">
                <a:latin typeface="+mj-lt"/>
                <a:ea typeface="Times New Roman" pitchFamily="18" charset="0"/>
              </a:rPr>
              <a:t>Shotgun Start at </a:t>
            </a:r>
            <a:r>
              <a:rPr lang="en-US" sz="1400" b="1" u="sng" dirty="0">
                <a:latin typeface="+mj-lt"/>
                <a:ea typeface="Times New Roman" pitchFamily="18" charset="0"/>
              </a:rPr>
              <a:t>0800</a:t>
            </a:r>
            <a:r>
              <a:rPr lang="en-US" sz="1400" b="1" dirty="0">
                <a:latin typeface="+mj-lt"/>
                <a:ea typeface="Times New Roman" pitchFamily="18" charset="0"/>
              </a:rPr>
              <a:t>.  </a:t>
            </a:r>
            <a:r>
              <a:rPr lang="en-US" sz="1400" dirty="0">
                <a:latin typeface="+mj-lt"/>
                <a:ea typeface="Times New Roman" pitchFamily="18" charset="0"/>
              </a:rPr>
              <a:t>Registration begins at </a:t>
            </a:r>
            <a:r>
              <a:rPr lang="en-US" sz="1400" dirty="0" smtClean="0">
                <a:latin typeface="+mj-lt"/>
                <a:ea typeface="Times New Roman" pitchFamily="18" charset="0"/>
              </a:rPr>
              <a:t>0700.   </a:t>
            </a:r>
            <a:r>
              <a:rPr lang="en-US" sz="1400" dirty="0">
                <a:latin typeface="+mj-lt"/>
                <a:ea typeface="Times New Roman" pitchFamily="18" charset="0"/>
              </a:rPr>
              <a:t>Free range balls  until 0745!</a:t>
            </a:r>
          </a:p>
          <a:p>
            <a:pPr>
              <a:defRPr/>
            </a:pPr>
            <a:endParaRPr lang="en-US" sz="800" dirty="0">
              <a:latin typeface="+mj-lt"/>
              <a:ea typeface="Times New Roman" pitchFamily="18" charset="0"/>
            </a:endParaRPr>
          </a:p>
          <a:p>
            <a:pPr>
              <a:defRPr/>
            </a:pPr>
            <a:r>
              <a:rPr lang="en-US" sz="1400" dirty="0">
                <a:latin typeface="+mj-lt"/>
                <a:ea typeface="Times New Roman" pitchFamily="18" charset="0"/>
              </a:rPr>
              <a:t>3  Mulligans may be purchased for $20, 1 Power Drive may be purchased for $5</a:t>
            </a:r>
            <a:endParaRPr lang="en-US" sz="800" dirty="0">
              <a:latin typeface="+mj-lt"/>
            </a:endParaRPr>
          </a:p>
          <a:p>
            <a:pPr>
              <a:defRPr/>
            </a:pPr>
            <a:r>
              <a:rPr lang="en-US" sz="1400" dirty="0">
                <a:latin typeface="+mj-lt"/>
                <a:ea typeface="Times New Roman" pitchFamily="18" charset="0"/>
              </a:rPr>
              <a:t>Prizes will be awarded to the top 3 teams.   Individual Skills competition will consist of 2 Closest-to-the-Pin holes and 2 longest drives holes (no power drive).  Lunch begins at 1330 hrs.   Drawings will be conducted for door prizes.</a:t>
            </a:r>
            <a:endParaRPr lang="en-US" sz="1400" dirty="0">
              <a:latin typeface="+mj-lt"/>
            </a:endParaRPr>
          </a:p>
        </p:txBody>
      </p:sp>
      <p:sp>
        <p:nvSpPr>
          <p:cNvPr id="10" name="Rectangle 9"/>
          <p:cNvSpPr>
            <a:spLocks noChangeArrowheads="1"/>
          </p:cNvSpPr>
          <p:nvPr/>
        </p:nvSpPr>
        <p:spPr bwMode="auto">
          <a:xfrm>
            <a:off x="152400" y="3670677"/>
            <a:ext cx="6629400" cy="3139321"/>
          </a:xfrm>
          <a:prstGeom prst="rect">
            <a:avLst/>
          </a:prstGeom>
          <a:noFill/>
          <a:ln w="9525">
            <a:noFill/>
            <a:miter lim="800000"/>
            <a:headEnd/>
            <a:tailEnd/>
          </a:ln>
          <a:effectLst/>
        </p:spPr>
        <p:txBody>
          <a:bodyPr anchor="ctr">
            <a:spAutoFit/>
          </a:bodyPr>
          <a:lstStyle/>
          <a:p>
            <a:pPr algn="just">
              <a:defRPr/>
            </a:pPr>
            <a:r>
              <a:rPr lang="en-US" sz="1400" b="1" dirty="0">
                <a:latin typeface="Calibri" pitchFamily="34" charset="0"/>
                <a:ea typeface="Times New Roman" pitchFamily="18" charset="0"/>
              </a:rPr>
              <a:t>RULES</a:t>
            </a:r>
          </a:p>
          <a:p>
            <a:pPr marL="342900" indent="-342900" algn="just">
              <a:buFontTx/>
              <a:buAutoNum type="arabicPeriod"/>
              <a:defRPr/>
            </a:pPr>
            <a:r>
              <a:rPr lang="en-US" sz="1400" b="1" dirty="0">
                <a:latin typeface="Calibri" pitchFamily="34" charset="0"/>
              </a:rPr>
              <a:t>Men </a:t>
            </a:r>
            <a:r>
              <a:rPr lang="en-US" sz="1400" dirty="0">
                <a:latin typeface="Calibri" pitchFamily="34" charset="0"/>
              </a:rPr>
              <a:t>will hit from the </a:t>
            </a:r>
            <a:r>
              <a:rPr lang="en-US" sz="1400" b="1" dirty="0" smtClean="0">
                <a:solidFill>
                  <a:schemeClr val="accent6">
                    <a:lumMod val="75000"/>
                  </a:schemeClr>
                </a:solidFill>
                <a:latin typeface="Bookman Old Style" pitchFamily="18" charset="0"/>
              </a:rPr>
              <a:t>ORANGE</a:t>
            </a:r>
            <a:r>
              <a:rPr lang="en-US" sz="1400" b="1" dirty="0" smtClean="0">
                <a:latin typeface="Bookman Old Style" pitchFamily="18" charset="0"/>
              </a:rPr>
              <a:t> </a:t>
            </a:r>
            <a:r>
              <a:rPr lang="en-US" sz="1400" b="1" dirty="0" smtClean="0">
                <a:solidFill>
                  <a:schemeClr val="tx2">
                    <a:lumMod val="75000"/>
                  </a:schemeClr>
                </a:solidFill>
                <a:latin typeface="Calibri" pitchFamily="34" charset="0"/>
              </a:rPr>
              <a:t> </a:t>
            </a:r>
            <a:r>
              <a:rPr lang="en-US" sz="1400" dirty="0">
                <a:latin typeface="Calibri" pitchFamily="34" charset="0"/>
              </a:rPr>
              <a:t>Tees  (over 62 may hit from the </a:t>
            </a:r>
            <a:r>
              <a:rPr lang="en-US" sz="1400" dirty="0" smtClean="0">
                <a:latin typeface="Calibri" pitchFamily="34" charset="0"/>
              </a:rPr>
              <a:t>White);  </a:t>
            </a:r>
            <a:r>
              <a:rPr lang="en-US" sz="1400" dirty="0">
                <a:latin typeface="Calibri" pitchFamily="34" charset="0"/>
              </a:rPr>
              <a:t>Female Golfers may hit from the </a:t>
            </a:r>
            <a:r>
              <a:rPr lang="en-US" sz="1400" b="1" dirty="0" smtClean="0">
                <a:solidFill>
                  <a:srgbClr val="46A8A3"/>
                </a:solidFill>
                <a:latin typeface="Bookman Old Style" pitchFamily="18" charset="0"/>
              </a:rPr>
              <a:t>TEAL</a:t>
            </a:r>
            <a:r>
              <a:rPr lang="en-US" sz="1400" dirty="0" smtClean="0">
                <a:latin typeface="Calibri" pitchFamily="34" charset="0"/>
              </a:rPr>
              <a:t> </a:t>
            </a:r>
            <a:r>
              <a:rPr lang="en-US" sz="1400" dirty="0">
                <a:latin typeface="Calibri" pitchFamily="34" charset="0"/>
              </a:rPr>
              <a:t>Tees</a:t>
            </a:r>
          </a:p>
          <a:p>
            <a:pPr marL="342900" indent="-342900" algn="just">
              <a:buFontTx/>
              <a:buAutoNum type="arabicPeriod"/>
              <a:defRPr/>
            </a:pPr>
            <a:r>
              <a:rPr lang="en-US" sz="1400" dirty="0">
                <a:latin typeface="Calibri" pitchFamily="34" charset="0"/>
              </a:rPr>
              <a:t>Normal Scramble rules apply.  All players hit from the designated Tee and the team selects the best shot.  All team members pick up their balls and play from the best ball location within one (1) Club length but no closer to the hole.  The shot must be played from the same cut of grass.  You may NOT use the club length to get out of a hazard or rough. </a:t>
            </a:r>
          </a:p>
          <a:p>
            <a:pPr marL="342900" indent="-342900" algn="just">
              <a:buFontTx/>
              <a:buAutoNum type="arabicPeriod"/>
              <a:defRPr/>
            </a:pPr>
            <a:r>
              <a:rPr lang="en-US" sz="1400" dirty="0">
                <a:latin typeface="Calibri" pitchFamily="34" charset="0"/>
              </a:rPr>
              <a:t>Two (2) Putt Rule – A maximum of 2 putts is possible, so if you miss the first putt, pick up and keep moving.</a:t>
            </a:r>
          </a:p>
          <a:p>
            <a:pPr marL="342900" indent="-342900" algn="just">
              <a:buFontTx/>
              <a:buAutoNum type="arabicPeriod"/>
              <a:defRPr/>
            </a:pPr>
            <a:r>
              <a:rPr lang="en-US" sz="1400" dirty="0">
                <a:latin typeface="Calibri" pitchFamily="34" charset="0"/>
              </a:rPr>
              <a:t>There are NO provisional or “</a:t>
            </a:r>
            <a:r>
              <a:rPr lang="en-US" sz="1400" dirty="0" err="1">
                <a:latin typeface="Calibri" pitchFamily="34" charset="0"/>
              </a:rPr>
              <a:t>gimme</a:t>
            </a:r>
            <a:r>
              <a:rPr lang="en-US" sz="1400" dirty="0">
                <a:latin typeface="Calibri" pitchFamily="34" charset="0"/>
              </a:rPr>
              <a:t>” shots.  You should buy </a:t>
            </a:r>
            <a:r>
              <a:rPr lang="en-US" sz="1400" dirty="0" err="1">
                <a:latin typeface="Calibri" pitchFamily="34" charset="0"/>
              </a:rPr>
              <a:t>Mulligans</a:t>
            </a:r>
            <a:r>
              <a:rPr lang="en-US" sz="1400" dirty="0">
                <a:latin typeface="Calibri" pitchFamily="34" charset="0"/>
              </a:rPr>
              <a:t> for this purpose!!</a:t>
            </a:r>
          </a:p>
          <a:p>
            <a:pPr marL="342900" indent="-342900" algn="just">
              <a:buFontTx/>
              <a:buAutoNum type="arabicPeriod"/>
              <a:defRPr/>
            </a:pPr>
            <a:r>
              <a:rPr lang="en-US" sz="1400" dirty="0">
                <a:latin typeface="Calibri" pitchFamily="34" charset="0"/>
              </a:rPr>
              <a:t>Longest drive </a:t>
            </a:r>
            <a:r>
              <a:rPr lang="en-US" sz="1400" b="1" u="sng" dirty="0">
                <a:latin typeface="Calibri" pitchFamily="34" charset="0"/>
              </a:rPr>
              <a:t>MUST</a:t>
            </a:r>
            <a:r>
              <a:rPr lang="en-US" sz="1400" dirty="0">
                <a:latin typeface="Calibri" pitchFamily="34" charset="0"/>
              </a:rPr>
              <a:t> be in the fairway,  Closest to the pin </a:t>
            </a:r>
            <a:r>
              <a:rPr lang="en-US" sz="1400" b="1" u="sng" dirty="0">
                <a:latin typeface="Calibri" pitchFamily="34" charset="0"/>
              </a:rPr>
              <a:t>MUST</a:t>
            </a:r>
            <a:r>
              <a:rPr lang="en-US" sz="1400" dirty="0">
                <a:latin typeface="Calibri" pitchFamily="34" charset="0"/>
              </a:rPr>
              <a:t> be on the green.</a:t>
            </a:r>
          </a:p>
          <a:p>
            <a:pPr marL="342900" indent="-342900" algn="just">
              <a:buFontTx/>
              <a:buAutoNum type="arabicPeriod"/>
              <a:defRPr/>
            </a:pPr>
            <a:r>
              <a:rPr lang="en-US" sz="1400" dirty="0">
                <a:latin typeface="Calibri" pitchFamily="34" charset="0"/>
              </a:rPr>
              <a:t>Have FUN !!    Golf is a game of Honor, enjoy it,  and if in doubt, USGA rules apply.</a:t>
            </a:r>
            <a:endParaRPr lang="en-US" sz="1400" dirty="0"/>
          </a:p>
        </p:txBody>
      </p:sp>
      <p:sp>
        <p:nvSpPr>
          <p:cNvPr id="11" name="Rectangle 13"/>
          <p:cNvSpPr>
            <a:spLocks noChangeArrowheads="1"/>
          </p:cNvSpPr>
          <p:nvPr/>
        </p:nvSpPr>
        <p:spPr bwMode="auto">
          <a:xfrm>
            <a:off x="2133600" y="6934200"/>
            <a:ext cx="4191000" cy="1816100"/>
          </a:xfrm>
          <a:prstGeom prst="rect">
            <a:avLst/>
          </a:prstGeom>
          <a:noFill/>
          <a:ln w="9525">
            <a:noFill/>
            <a:miter lim="800000"/>
            <a:headEnd/>
            <a:tailEnd/>
          </a:ln>
          <a:effectLst/>
        </p:spPr>
        <p:txBody>
          <a:bodyPr anchor="ctr">
            <a:spAutoFit/>
          </a:bodyPr>
          <a:lstStyle/>
          <a:p>
            <a:pPr algn="just">
              <a:defRPr/>
            </a:pPr>
            <a:r>
              <a:rPr lang="en-US" sz="1400" b="1" dirty="0">
                <a:latin typeface="Calibri" pitchFamily="34" charset="0"/>
                <a:ea typeface="Times New Roman" pitchFamily="18" charset="0"/>
              </a:rPr>
              <a:t>Missing Player Rules  </a:t>
            </a:r>
            <a:r>
              <a:rPr lang="en-US" sz="1400" dirty="0">
                <a:latin typeface="Calibri" pitchFamily="34" charset="0"/>
                <a:ea typeface="Times New Roman" pitchFamily="18" charset="0"/>
              </a:rPr>
              <a:t>(less than 4 golfers)</a:t>
            </a:r>
          </a:p>
          <a:p>
            <a:pPr marL="342900" indent="-342900" algn="just">
              <a:buFontTx/>
              <a:buAutoNum type="arabicPeriod"/>
              <a:defRPr/>
            </a:pPr>
            <a:r>
              <a:rPr lang="en-US" sz="1400" dirty="0">
                <a:latin typeface="Calibri" pitchFamily="34" charset="0"/>
                <a:ea typeface="Times New Roman" pitchFamily="18" charset="0"/>
              </a:rPr>
              <a:t>Team must play the 4</a:t>
            </a:r>
            <a:r>
              <a:rPr lang="en-US" sz="1400" baseline="30000" dirty="0">
                <a:latin typeface="Calibri" pitchFamily="34" charset="0"/>
                <a:ea typeface="Times New Roman" pitchFamily="18" charset="0"/>
              </a:rPr>
              <a:t>th</a:t>
            </a:r>
            <a:r>
              <a:rPr lang="en-US" sz="1400" dirty="0">
                <a:latin typeface="Calibri" pitchFamily="34" charset="0"/>
                <a:ea typeface="Times New Roman" pitchFamily="18" charset="0"/>
              </a:rPr>
              <a:t> shot by </a:t>
            </a:r>
            <a:r>
              <a:rPr lang="en-US" sz="1400" b="1" dirty="0">
                <a:latin typeface="Calibri" pitchFamily="34" charset="0"/>
                <a:ea typeface="Times New Roman" pitchFamily="18" charset="0"/>
              </a:rPr>
              <a:t>ROTATING</a:t>
            </a:r>
            <a:r>
              <a:rPr lang="en-US" sz="1400" dirty="0">
                <a:latin typeface="Calibri" pitchFamily="34" charset="0"/>
                <a:ea typeface="Times New Roman" pitchFamily="18" charset="0"/>
              </a:rPr>
              <a:t> among the available players.  </a:t>
            </a:r>
          </a:p>
          <a:p>
            <a:pPr marL="342900" indent="-342900" algn="just">
              <a:buFontTx/>
              <a:buAutoNum type="arabicPeriod"/>
              <a:defRPr/>
            </a:pPr>
            <a:r>
              <a:rPr lang="en-US" sz="1400" dirty="0">
                <a:latin typeface="Calibri" pitchFamily="34" charset="0"/>
                <a:ea typeface="Times New Roman" pitchFamily="18" charset="0"/>
              </a:rPr>
              <a:t>For the purposes of the skill awards (LD and CP), the players first shot applies, and the missing man shot is </a:t>
            </a:r>
            <a:r>
              <a:rPr lang="en-US" sz="1400" b="1" dirty="0">
                <a:latin typeface="Calibri" pitchFamily="34" charset="0"/>
                <a:ea typeface="Times New Roman" pitchFamily="18" charset="0"/>
              </a:rPr>
              <a:t>NOT</a:t>
            </a:r>
            <a:r>
              <a:rPr lang="en-US" sz="1400" dirty="0">
                <a:latin typeface="Calibri" pitchFamily="34" charset="0"/>
                <a:ea typeface="Times New Roman" pitchFamily="18" charset="0"/>
              </a:rPr>
              <a:t> eligible for the prize, but the shot can be selected as the best ball for the team purposes.</a:t>
            </a:r>
          </a:p>
          <a:p>
            <a:pPr algn="just">
              <a:defRPr/>
            </a:pPr>
            <a:endParaRPr lang="en-US" sz="1400" dirty="0"/>
          </a:p>
        </p:txBody>
      </p:sp>
      <p:sp>
        <p:nvSpPr>
          <p:cNvPr id="2" name="Footer Placeholder 1"/>
          <p:cNvSpPr>
            <a:spLocks noGrp="1"/>
          </p:cNvSpPr>
          <p:nvPr>
            <p:ph type="ftr" sz="quarter" idx="10"/>
          </p:nvPr>
        </p:nvSpPr>
        <p:spPr>
          <a:xfrm>
            <a:off x="3335493" y="8736002"/>
            <a:ext cx="263214" cy="276999"/>
          </a:xfrm>
        </p:spPr>
        <p:txBody>
          <a:bodyPr/>
          <a:lstStyle/>
          <a:p>
            <a:pPr>
              <a:defRPr/>
            </a:pPr>
            <a:fld id="{A34C6B14-CEEF-41AA-9071-95CF77CE987E}" type="slidenum">
              <a:rPr lang="en-US" smtClean="0"/>
              <a:t>4</a:t>
            </a:fld>
            <a:endParaRPr lang="en-US"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7150100"/>
            <a:ext cx="1247801" cy="935851"/>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884" y="304800"/>
            <a:ext cx="1066800" cy="1066800"/>
          </a:xfrm>
          <a:prstGeom prst="rect">
            <a:avLst/>
          </a:prstGeom>
        </p:spPr>
      </p:pic>
      <p:sp>
        <p:nvSpPr>
          <p:cNvPr id="3" name="Rectangle 2"/>
          <p:cNvSpPr/>
          <p:nvPr/>
        </p:nvSpPr>
        <p:spPr>
          <a:xfrm>
            <a:off x="2852027" y="1446495"/>
            <a:ext cx="966931" cy="369332"/>
          </a:xfrm>
          <a:prstGeom prst="rect">
            <a:avLst/>
          </a:prstGeom>
        </p:spPr>
        <p:txBody>
          <a:bodyPr wrap="none">
            <a:spAutoFit/>
          </a:bodyPr>
          <a:lstStyle/>
          <a:p>
            <a:pPr algn="ctr" eaLnBrk="1" hangingPunct="1"/>
            <a:r>
              <a:rPr lang="en-US" altLang="en-US" b="1" dirty="0">
                <a:solidFill>
                  <a:srgbClr val="FF0000"/>
                </a:solidFill>
              </a:rPr>
              <a:t>RULES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5068</TotalTime>
  <Words>596</Words>
  <Application>Microsoft Office PowerPoint</Application>
  <PresentationFormat>On-screen Show (4:3)</PresentationFormat>
  <Paragraphs>109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Bookman Old Style</vt:lpstr>
      <vt:lpstr>Calibri</vt:lpstr>
      <vt:lpstr>Times New Roman</vt:lpstr>
      <vt:lpstr>Office Theme</vt:lpstr>
      <vt:lpstr>PowerPoint Presentation</vt:lpstr>
      <vt:lpstr>REGISTRATION  Army Aviation Association of America (AAAA) APS Cribbins Golf Tournament 22 NOV 2019 (must be registered by 15 Nov 2019)  ONLINE REGISTRATION</vt:lpstr>
      <vt:lpstr>CORPORATE SPONSORSHIP OPPORTUNTIES  Army Aviation Association of America (AAAA) APS Cribbins Golf Tournament 22 NOV 2019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charles.a.carter30.ctr@mail.mil</dc:creator>
  <cp:lastModifiedBy>Oelberg, Gregory</cp:lastModifiedBy>
  <cp:revision>81</cp:revision>
  <cp:lastPrinted>2015-09-08T22:19:30Z</cp:lastPrinted>
  <dcterms:created xsi:type="dcterms:W3CDTF">2009-09-11T17:07:44Z</dcterms:created>
  <dcterms:modified xsi:type="dcterms:W3CDTF">2019-11-07T21:21:41Z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ACCT03\sand</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true</vt:bool>
  </property>
  <property fmtid="{D5CDD505-2E9C-101B-9397-08002B2CF9AE}" pid="8" name="Allow Footer Overwrite">
    <vt:bool>true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ies>
</file>