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wner" initials="O" lastIdx="1" clrIdx="0">
    <p:extLst>
      <p:ext uri="{19B8F6BF-5375-455C-9EA6-DF929625EA0E}">
        <p15:presenceInfo xmlns:p15="http://schemas.microsoft.com/office/powerpoint/2012/main" userId="Own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86" d="100"/>
          <a:sy n="86" d="100"/>
        </p:scale>
        <p:origin x="2928" y="9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2105C84-2601-4FDB-B4F2-7FB778269943}"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AE0A8-6531-4748-B23B-9C47888B9AE7}" type="slidenum">
              <a:rPr lang="en-US" smtClean="0"/>
              <a:t>‹#›</a:t>
            </a:fld>
            <a:endParaRPr lang="en-US"/>
          </a:p>
        </p:txBody>
      </p:sp>
    </p:spTree>
    <p:extLst>
      <p:ext uri="{BB962C8B-B14F-4D97-AF65-F5344CB8AC3E}">
        <p14:creationId xmlns:p14="http://schemas.microsoft.com/office/powerpoint/2010/main" val="3323375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105C84-2601-4FDB-B4F2-7FB778269943}"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AE0A8-6531-4748-B23B-9C47888B9AE7}" type="slidenum">
              <a:rPr lang="en-US" smtClean="0"/>
              <a:t>‹#›</a:t>
            </a:fld>
            <a:endParaRPr lang="en-US"/>
          </a:p>
        </p:txBody>
      </p:sp>
    </p:spTree>
    <p:extLst>
      <p:ext uri="{BB962C8B-B14F-4D97-AF65-F5344CB8AC3E}">
        <p14:creationId xmlns:p14="http://schemas.microsoft.com/office/powerpoint/2010/main" val="2124623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105C84-2601-4FDB-B4F2-7FB778269943}"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AE0A8-6531-4748-B23B-9C47888B9AE7}" type="slidenum">
              <a:rPr lang="en-US" smtClean="0"/>
              <a:t>‹#›</a:t>
            </a:fld>
            <a:endParaRPr lang="en-US"/>
          </a:p>
        </p:txBody>
      </p:sp>
    </p:spTree>
    <p:extLst>
      <p:ext uri="{BB962C8B-B14F-4D97-AF65-F5344CB8AC3E}">
        <p14:creationId xmlns:p14="http://schemas.microsoft.com/office/powerpoint/2010/main" val="1719258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105C84-2601-4FDB-B4F2-7FB778269943}"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AE0A8-6531-4748-B23B-9C47888B9AE7}" type="slidenum">
              <a:rPr lang="en-US" smtClean="0"/>
              <a:t>‹#›</a:t>
            </a:fld>
            <a:endParaRPr lang="en-US"/>
          </a:p>
        </p:txBody>
      </p:sp>
    </p:spTree>
    <p:extLst>
      <p:ext uri="{BB962C8B-B14F-4D97-AF65-F5344CB8AC3E}">
        <p14:creationId xmlns:p14="http://schemas.microsoft.com/office/powerpoint/2010/main" val="3000809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105C84-2601-4FDB-B4F2-7FB778269943}"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AE0A8-6531-4748-B23B-9C47888B9AE7}" type="slidenum">
              <a:rPr lang="en-US" smtClean="0"/>
              <a:t>‹#›</a:t>
            </a:fld>
            <a:endParaRPr lang="en-US"/>
          </a:p>
        </p:txBody>
      </p:sp>
    </p:spTree>
    <p:extLst>
      <p:ext uri="{BB962C8B-B14F-4D97-AF65-F5344CB8AC3E}">
        <p14:creationId xmlns:p14="http://schemas.microsoft.com/office/powerpoint/2010/main" val="4118779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2105C84-2601-4FDB-B4F2-7FB778269943}"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BAE0A8-6531-4748-B23B-9C47888B9AE7}" type="slidenum">
              <a:rPr lang="en-US" smtClean="0"/>
              <a:t>‹#›</a:t>
            </a:fld>
            <a:endParaRPr lang="en-US"/>
          </a:p>
        </p:txBody>
      </p:sp>
    </p:spTree>
    <p:extLst>
      <p:ext uri="{BB962C8B-B14F-4D97-AF65-F5344CB8AC3E}">
        <p14:creationId xmlns:p14="http://schemas.microsoft.com/office/powerpoint/2010/main" val="864591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105C84-2601-4FDB-B4F2-7FB778269943}" type="datetimeFigureOut">
              <a:rPr lang="en-US" smtClean="0"/>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BAE0A8-6531-4748-B23B-9C47888B9AE7}" type="slidenum">
              <a:rPr lang="en-US" smtClean="0"/>
              <a:t>‹#›</a:t>
            </a:fld>
            <a:endParaRPr lang="en-US"/>
          </a:p>
        </p:txBody>
      </p:sp>
    </p:spTree>
    <p:extLst>
      <p:ext uri="{BB962C8B-B14F-4D97-AF65-F5344CB8AC3E}">
        <p14:creationId xmlns:p14="http://schemas.microsoft.com/office/powerpoint/2010/main" val="913934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105C84-2601-4FDB-B4F2-7FB778269943}" type="datetimeFigureOut">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BAE0A8-6531-4748-B23B-9C47888B9AE7}" type="slidenum">
              <a:rPr lang="en-US" smtClean="0"/>
              <a:t>‹#›</a:t>
            </a:fld>
            <a:endParaRPr lang="en-US"/>
          </a:p>
        </p:txBody>
      </p:sp>
    </p:spTree>
    <p:extLst>
      <p:ext uri="{BB962C8B-B14F-4D97-AF65-F5344CB8AC3E}">
        <p14:creationId xmlns:p14="http://schemas.microsoft.com/office/powerpoint/2010/main" val="3136199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105C84-2601-4FDB-B4F2-7FB778269943}" type="datetimeFigureOut">
              <a:rPr lang="en-US" smtClean="0"/>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BAE0A8-6531-4748-B23B-9C47888B9AE7}" type="slidenum">
              <a:rPr lang="en-US" smtClean="0"/>
              <a:t>‹#›</a:t>
            </a:fld>
            <a:endParaRPr lang="en-US"/>
          </a:p>
        </p:txBody>
      </p:sp>
    </p:spTree>
    <p:extLst>
      <p:ext uri="{BB962C8B-B14F-4D97-AF65-F5344CB8AC3E}">
        <p14:creationId xmlns:p14="http://schemas.microsoft.com/office/powerpoint/2010/main" val="197025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105C84-2601-4FDB-B4F2-7FB778269943}"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BAE0A8-6531-4748-B23B-9C47888B9AE7}" type="slidenum">
              <a:rPr lang="en-US" smtClean="0"/>
              <a:t>‹#›</a:t>
            </a:fld>
            <a:endParaRPr lang="en-US"/>
          </a:p>
        </p:txBody>
      </p:sp>
    </p:spTree>
    <p:extLst>
      <p:ext uri="{BB962C8B-B14F-4D97-AF65-F5344CB8AC3E}">
        <p14:creationId xmlns:p14="http://schemas.microsoft.com/office/powerpoint/2010/main" val="2200630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105C84-2601-4FDB-B4F2-7FB778269943}"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BAE0A8-6531-4748-B23B-9C47888B9AE7}" type="slidenum">
              <a:rPr lang="en-US" smtClean="0"/>
              <a:t>‹#›</a:t>
            </a:fld>
            <a:endParaRPr lang="en-US"/>
          </a:p>
        </p:txBody>
      </p:sp>
    </p:spTree>
    <p:extLst>
      <p:ext uri="{BB962C8B-B14F-4D97-AF65-F5344CB8AC3E}">
        <p14:creationId xmlns:p14="http://schemas.microsoft.com/office/powerpoint/2010/main" val="3000543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2105C84-2601-4FDB-B4F2-7FB778269943}" type="datetimeFigureOut">
              <a:rPr lang="en-US" smtClean="0"/>
              <a:t>4/14/2020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CBAE0A8-6531-4748-B23B-9C47888B9AE7}" type="slidenum">
              <a:rPr lang="en-US" smtClean="0"/>
              <a:t>‹#›</a:t>
            </a:fld>
            <a:endParaRPr lang="en-US"/>
          </a:p>
        </p:txBody>
      </p:sp>
    </p:spTree>
    <p:extLst>
      <p:ext uri="{BB962C8B-B14F-4D97-AF65-F5344CB8AC3E}">
        <p14:creationId xmlns:p14="http://schemas.microsoft.com/office/powerpoint/2010/main" val="924571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mailto:vgammaw@charter.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152400"/>
            <a:ext cx="5943600" cy="1446550"/>
          </a:xfrm>
          <a:prstGeom prst="rect">
            <a:avLst/>
          </a:prstGeom>
          <a:noFill/>
        </p:spPr>
        <p:txBody>
          <a:bodyPr wrap="square" rtlCol="0">
            <a:spAutoFit/>
          </a:bodyPr>
          <a:lstStyle/>
          <a:p>
            <a:pPr algn="ctr"/>
            <a:r>
              <a:rPr lang="en-US" sz="2800" b="1" dirty="0">
                <a:latin typeface="Arial Black" panose="020B0A04020102020204" pitchFamily="34" charset="0"/>
              </a:rPr>
              <a:t>AAAA Lindbergh</a:t>
            </a:r>
          </a:p>
          <a:p>
            <a:pPr algn="ctr"/>
            <a:r>
              <a:rPr lang="en-US" sz="2800" b="1" dirty="0">
                <a:latin typeface="Arial Black" panose="020B0A04020102020204" pitchFamily="34" charset="0"/>
              </a:rPr>
              <a:t>Chapter Birthday Party</a:t>
            </a:r>
          </a:p>
          <a:p>
            <a:pPr algn="ctr"/>
            <a:endParaRPr lang="en-US" sz="3200" b="1" dirty="0">
              <a:latin typeface="Arial Black" panose="020B0A04020102020204" pitchFamily="34" charset="0"/>
            </a:endParaRPr>
          </a:p>
        </p:txBody>
      </p:sp>
      <p:pic>
        <p:nvPicPr>
          <p:cNvPr id="13"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28600" y="8177750"/>
            <a:ext cx="8001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140711" y="8149887"/>
            <a:ext cx="855826" cy="855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wings_line_lar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1397696" y="1371600"/>
            <a:ext cx="5181600" cy="64770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65410" y="2133600"/>
            <a:ext cx="6616390" cy="6463308"/>
          </a:xfrm>
          <a:prstGeom prst="rect">
            <a:avLst/>
          </a:prstGeom>
          <a:noFill/>
        </p:spPr>
        <p:txBody>
          <a:bodyPr wrap="square" rtlCol="0">
            <a:spAutoFit/>
          </a:bodyPr>
          <a:lstStyle/>
          <a:p>
            <a:pPr lvl="0" eaLnBrk="0" fontAlgn="base" hangingPunct="0">
              <a:spcBef>
                <a:spcPct val="0"/>
              </a:spcBef>
              <a:spcAft>
                <a:spcPct val="0"/>
              </a:spcAft>
              <a:tabLst>
                <a:tab pos="1143000" algn="l"/>
              </a:tabLst>
            </a:pPr>
            <a:endParaRPr lang="en-US" sz="2000" dirty="0">
              <a:solidFill>
                <a:srgbClr val="FF0000"/>
              </a:solidFill>
              <a:latin typeface="Arial" pitchFamily="34" charset="0"/>
              <a:cs typeface="Arial" pitchFamily="34" charset="0"/>
            </a:endParaRPr>
          </a:p>
          <a:p>
            <a:pPr lvl="0" eaLnBrk="0" fontAlgn="base" hangingPunct="0">
              <a:spcBef>
                <a:spcPct val="0"/>
              </a:spcBef>
              <a:spcAft>
                <a:spcPct val="0"/>
              </a:spcAft>
              <a:tabLst>
                <a:tab pos="1143000" algn="l"/>
              </a:tabLst>
            </a:pPr>
            <a:endParaRPr lang="en-US" sz="2000" b="1" dirty="0">
              <a:solidFill>
                <a:srgbClr val="FF0000"/>
              </a:solidFill>
              <a:latin typeface="Arial" pitchFamily="34" charset="0"/>
              <a:ea typeface="Times New Roman" pitchFamily="18" charset="0"/>
              <a:cs typeface="Arial" pitchFamily="34" charset="0"/>
            </a:endParaRPr>
          </a:p>
          <a:p>
            <a:pPr lvl="0" eaLnBrk="0" fontAlgn="base" hangingPunct="0">
              <a:spcBef>
                <a:spcPct val="0"/>
              </a:spcBef>
              <a:spcAft>
                <a:spcPct val="0"/>
              </a:spcAft>
              <a:tabLst>
                <a:tab pos="1143000" algn="l"/>
              </a:tabLst>
            </a:pPr>
            <a:r>
              <a:rPr lang="en-US" sz="2000" b="1" dirty="0">
                <a:solidFill>
                  <a:srgbClr val="FF0000"/>
                </a:solidFill>
                <a:latin typeface="Arial" pitchFamily="34" charset="0"/>
                <a:ea typeface="Times New Roman" pitchFamily="18" charset="0"/>
                <a:cs typeface="Arial" pitchFamily="34" charset="0"/>
              </a:rPr>
              <a:t>When: Saturday August 22, 2020</a:t>
            </a:r>
          </a:p>
          <a:p>
            <a:pPr lvl="0" eaLnBrk="0" fontAlgn="base" hangingPunct="0">
              <a:spcBef>
                <a:spcPct val="0"/>
              </a:spcBef>
              <a:spcAft>
                <a:spcPct val="0"/>
              </a:spcAft>
              <a:tabLst>
                <a:tab pos="1143000" algn="l"/>
              </a:tabLst>
            </a:pPr>
            <a:endParaRPr lang="en-US" dirty="0">
              <a:latin typeface="Arial" pitchFamily="34" charset="0"/>
              <a:ea typeface="Times New Roman" pitchFamily="18" charset="0"/>
              <a:cs typeface="Arial" pitchFamily="34" charset="0"/>
            </a:endParaRPr>
          </a:p>
          <a:p>
            <a:pPr lvl="0" fontAlgn="base">
              <a:spcBef>
                <a:spcPct val="0"/>
              </a:spcBef>
              <a:spcAft>
                <a:spcPct val="0"/>
              </a:spcAft>
              <a:tabLst>
                <a:tab pos="1143000" algn="l"/>
              </a:tabLst>
            </a:pPr>
            <a:r>
              <a:rPr kumimoji="0" lang="en-US" b="1" i="0" u="none" strike="noStrike" cap="none" normalizeH="0" baseline="0" dirty="0">
                <a:ln>
                  <a:noFill/>
                </a:ln>
                <a:effectLst/>
                <a:latin typeface="Arial" pitchFamily="34" charset="0"/>
                <a:ea typeface="Times New Roman" pitchFamily="18" charset="0"/>
                <a:cs typeface="Arial" pitchFamily="34" charset="0"/>
              </a:rPr>
              <a:t>Where:</a:t>
            </a:r>
            <a:r>
              <a:rPr lang="en-US" b="1" dirty="0">
                <a:latin typeface="Arial" pitchFamily="34" charset="0"/>
                <a:ea typeface="Times New Roman" pitchFamily="18" charset="0"/>
                <a:cs typeface="Arial" pitchFamily="34" charset="0"/>
              </a:rPr>
              <a:t> Creve Coeur Airport Hanger N4</a:t>
            </a:r>
          </a:p>
          <a:p>
            <a:pPr lvl="0" fontAlgn="base">
              <a:spcBef>
                <a:spcPct val="0"/>
              </a:spcBef>
              <a:spcAft>
                <a:spcPct val="0"/>
              </a:spcAft>
              <a:tabLst>
                <a:tab pos="1143000" algn="l"/>
              </a:tabLst>
            </a:pPr>
            <a:r>
              <a:rPr lang="en-US" b="1" dirty="0">
                <a:latin typeface="Arial" pitchFamily="34" charset="0"/>
                <a:ea typeface="Times New Roman" pitchFamily="18" charset="0"/>
                <a:cs typeface="Arial" pitchFamily="34" charset="0"/>
              </a:rPr>
              <a:t>             14301 Creve Coeur Airport Road</a:t>
            </a:r>
            <a:r>
              <a:rPr kumimoji="0" lang="en-US" b="1" i="0" u="none" strike="noStrike" cap="none" normalizeH="0" dirty="0">
                <a:ln>
                  <a:noFill/>
                </a:ln>
                <a:effectLst/>
                <a:latin typeface="Arial" pitchFamily="34" charset="0"/>
                <a:ea typeface="Times New Roman" pitchFamily="18" charset="0"/>
                <a:cs typeface="Arial" pitchFamily="34" charset="0"/>
              </a:rPr>
              <a:t> </a:t>
            </a:r>
          </a:p>
          <a:p>
            <a:pPr lvl="0" fontAlgn="base">
              <a:spcBef>
                <a:spcPct val="0"/>
              </a:spcBef>
              <a:spcAft>
                <a:spcPct val="0"/>
              </a:spcAft>
              <a:tabLst>
                <a:tab pos="1143000" algn="l"/>
              </a:tabLst>
            </a:pPr>
            <a:r>
              <a:rPr lang="en-US" b="1" baseline="0" dirty="0">
                <a:latin typeface="Arial" pitchFamily="34" charset="0"/>
                <a:ea typeface="Times New Roman" pitchFamily="18" charset="0"/>
                <a:cs typeface="Arial" pitchFamily="34" charset="0"/>
              </a:rPr>
              <a:t>             St. Louis, Missouri 63146</a:t>
            </a:r>
            <a:endParaRPr kumimoji="0" lang="en-US" b="1" i="0" u="none" strike="noStrike" cap="none" normalizeH="0" baseline="0" dirty="0">
              <a:ln>
                <a:noFill/>
              </a:ln>
              <a:effectLst/>
              <a:latin typeface="Arial" pitchFamily="34" charset="0"/>
              <a:ea typeface="Times New Roman" pitchFamily="18" charset="0"/>
              <a:cs typeface="Arial" pitchFamily="34" charset="0"/>
            </a:endParaRPr>
          </a:p>
          <a:p>
            <a:pPr lvl="0" eaLnBrk="0" fontAlgn="base" hangingPunct="0">
              <a:spcBef>
                <a:spcPct val="0"/>
              </a:spcBef>
              <a:spcAft>
                <a:spcPct val="0"/>
              </a:spcAft>
              <a:tabLst>
                <a:tab pos="1143000" algn="l"/>
              </a:tabLst>
            </a:pPr>
            <a:endParaRPr kumimoji="0" lang="en-US" sz="600" b="0" i="0" u="none" strike="noStrike" cap="none" normalizeH="0" baseline="0" dirty="0">
              <a:ln>
                <a:noFill/>
              </a:ln>
              <a:solidFill>
                <a:srgbClr val="FF0000"/>
              </a:solidFill>
              <a:effectLst/>
              <a:latin typeface="Arial" pitchFamily="34" charset="0"/>
              <a:cs typeface="Arial" pitchFamily="34" charset="0"/>
            </a:endParaRPr>
          </a:p>
          <a:p>
            <a:pPr lvl="0" eaLnBrk="0" fontAlgn="base" hangingPunct="0">
              <a:spcBef>
                <a:spcPct val="0"/>
              </a:spcBef>
              <a:spcAft>
                <a:spcPct val="0"/>
              </a:spcAft>
              <a:tabLst>
                <a:tab pos="1143000" algn="l"/>
              </a:tabLst>
            </a:pPr>
            <a:r>
              <a:rPr kumimoji="0" lang="en-US" b="1" i="0" u="none" strike="noStrike" cap="none" normalizeH="0" baseline="0" dirty="0">
                <a:ln>
                  <a:noFill/>
                </a:ln>
                <a:solidFill>
                  <a:srgbClr val="FF0000"/>
                </a:solidFill>
                <a:effectLst/>
                <a:latin typeface="Arial" pitchFamily="34" charset="0"/>
                <a:ea typeface="Times New Roman" pitchFamily="18" charset="0"/>
                <a:cs typeface="Arial" pitchFamily="34" charset="0"/>
              </a:rPr>
              <a:t>Details:</a:t>
            </a:r>
            <a:r>
              <a:rPr lang="en-US" b="1" dirty="0">
                <a:solidFill>
                  <a:srgbClr val="FF0000"/>
                </a:solidFill>
                <a:latin typeface="Arial" pitchFamily="34" charset="0"/>
                <a:ea typeface="Times New Roman" pitchFamily="18" charset="0"/>
                <a:cs typeface="Arial" pitchFamily="34" charset="0"/>
              </a:rPr>
              <a:t> Gather at Hanger N4 starting at 1130 and food service will begin at noon. Huey rides will start at 1230 and the Historic Aircraft Museum will open for touring at 1230. Event is planned to end around 3:00 PM.</a:t>
            </a:r>
          </a:p>
          <a:p>
            <a:pPr lvl="0" eaLnBrk="0" fontAlgn="base" hangingPunct="0">
              <a:spcBef>
                <a:spcPct val="0"/>
              </a:spcBef>
              <a:spcAft>
                <a:spcPct val="0"/>
              </a:spcAft>
              <a:tabLst>
                <a:tab pos="1143000" algn="l"/>
              </a:tabLst>
            </a:pPr>
            <a:endParaRPr lang="en-US" b="1" dirty="0">
              <a:solidFill>
                <a:srgbClr val="FF0000"/>
              </a:solidFill>
              <a:latin typeface="Arial" pitchFamily="34" charset="0"/>
              <a:ea typeface="Times New Roman" pitchFamily="18" charset="0"/>
              <a:cs typeface="Arial" pitchFamily="34" charset="0"/>
            </a:endParaRPr>
          </a:p>
          <a:p>
            <a:pPr lvl="0" eaLnBrk="0" fontAlgn="base" hangingPunct="0">
              <a:spcBef>
                <a:spcPct val="0"/>
              </a:spcBef>
              <a:spcAft>
                <a:spcPct val="0"/>
              </a:spcAft>
              <a:tabLst>
                <a:tab pos="1143000" algn="l"/>
              </a:tabLst>
            </a:pPr>
            <a:r>
              <a:rPr lang="en-US" b="1" dirty="0">
                <a:latin typeface="Arial" pitchFamily="34" charset="0"/>
                <a:ea typeface="Times New Roman" pitchFamily="18" charset="0"/>
                <a:cs typeface="Arial" pitchFamily="34" charset="0"/>
              </a:rPr>
              <a:t>Your Chapter is providing food and beverages along with the Birthday cake. Museum Tour is free, and the Huey ride is $100.</a:t>
            </a:r>
            <a:br>
              <a:rPr lang="en-US" dirty="0">
                <a:latin typeface="Arial" pitchFamily="34" charset="0"/>
                <a:ea typeface="Times New Roman" pitchFamily="18" charset="0"/>
                <a:cs typeface="Arial" pitchFamily="34" charset="0"/>
              </a:rPr>
            </a:br>
            <a:r>
              <a:rPr lang="en-US" dirty="0">
                <a:latin typeface="Arial" pitchFamily="34" charset="0"/>
                <a:ea typeface="Times New Roman" pitchFamily="18" charset="0"/>
                <a:cs typeface="Arial" pitchFamily="34" charset="0"/>
              </a:rPr>
              <a:t>           </a:t>
            </a:r>
            <a:r>
              <a:rPr lang="en-US" sz="600" dirty="0">
                <a:latin typeface="Arial" pitchFamily="34" charset="0"/>
                <a:cs typeface="Arial" pitchFamily="34" charset="0"/>
              </a:rPr>
              <a:t>    </a:t>
            </a:r>
            <a:r>
              <a:rPr lang="en-US" sz="600" b="1" dirty="0">
                <a:solidFill>
                  <a:srgbClr val="FF0000"/>
                </a:solidFill>
                <a:latin typeface="Arial" pitchFamily="34" charset="0"/>
                <a:ea typeface="Times New Roman" pitchFamily="18" charset="0"/>
                <a:cs typeface="Arial" pitchFamily="34" charset="0"/>
              </a:rPr>
              <a:t>                                     </a:t>
            </a:r>
          </a:p>
          <a:p>
            <a:pPr eaLnBrk="0" fontAlgn="base" hangingPunct="0">
              <a:spcBef>
                <a:spcPct val="0"/>
              </a:spcBef>
              <a:spcAft>
                <a:spcPct val="0"/>
              </a:spcAft>
              <a:tabLst>
                <a:tab pos="1143000" algn="l"/>
              </a:tabLst>
            </a:pPr>
            <a:r>
              <a:rPr lang="en-US" b="1" dirty="0">
                <a:solidFill>
                  <a:srgbClr val="FF0000"/>
                </a:solidFill>
                <a:latin typeface="Arial" pitchFamily="34" charset="0"/>
                <a:ea typeface="Times New Roman" pitchFamily="18" charset="0"/>
                <a:cs typeface="Arial" pitchFamily="34" charset="0"/>
              </a:rPr>
              <a:t>RSVP:</a:t>
            </a:r>
            <a:r>
              <a:rPr kumimoji="0" lang="en-US" b="1" i="0" u="none" strike="noStrike" cap="none" normalizeH="0" baseline="0" dirty="0">
                <a:ln>
                  <a:noFill/>
                </a:ln>
                <a:solidFill>
                  <a:srgbClr val="FF0000"/>
                </a:solidFill>
                <a:effectLst/>
                <a:latin typeface="Arial" pitchFamily="34" charset="0"/>
                <a:ea typeface="Times New Roman" pitchFamily="18" charset="0"/>
                <a:cs typeface="Arial" pitchFamily="34" charset="0"/>
              </a:rPr>
              <a:t>	</a:t>
            </a:r>
            <a:r>
              <a:rPr lang="en-US" b="1" dirty="0">
                <a:solidFill>
                  <a:srgbClr val="FF0000"/>
                </a:solidFill>
                <a:latin typeface="Arial" pitchFamily="34" charset="0"/>
                <a:ea typeface="Times New Roman" pitchFamily="18" charset="0"/>
                <a:cs typeface="Arial" pitchFamily="34" charset="0"/>
              </a:rPr>
              <a:t>Vicki Schmitz</a:t>
            </a:r>
          </a:p>
          <a:p>
            <a:pPr eaLnBrk="0" fontAlgn="base" hangingPunct="0">
              <a:spcBef>
                <a:spcPct val="0"/>
              </a:spcBef>
              <a:spcAft>
                <a:spcPct val="0"/>
              </a:spcAft>
              <a:tabLst>
                <a:tab pos="1143000" algn="l"/>
              </a:tabLst>
            </a:pPr>
            <a:r>
              <a:rPr lang="en-US" b="1" dirty="0">
                <a:solidFill>
                  <a:srgbClr val="FF0000"/>
                </a:solidFill>
                <a:latin typeface="Arial" pitchFamily="34" charset="0"/>
                <a:ea typeface="Times New Roman" pitchFamily="18" charset="0"/>
                <a:cs typeface="Arial" pitchFamily="34" charset="0"/>
              </a:rPr>
              <a:t>                  (636) 795-0067(call or text) </a:t>
            </a:r>
          </a:p>
          <a:p>
            <a:pPr eaLnBrk="0" fontAlgn="base" hangingPunct="0">
              <a:spcBef>
                <a:spcPct val="0"/>
              </a:spcBef>
              <a:spcAft>
                <a:spcPct val="0"/>
              </a:spcAft>
              <a:tabLst>
                <a:tab pos="1143000" algn="l"/>
              </a:tabLst>
            </a:pPr>
            <a:r>
              <a:rPr lang="en-US" b="1" dirty="0">
                <a:solidFill>
                  <a:srgbClr val="FF0000"/>
                </a:solidFill>
                <a:latin typeface="Arial" pitchFamily="34" charset="0"/>
                <a:ea typeface="Times New Roman" pitchFamily="18" charset="0"/>
                <a:cs typeface="Arial" pitchFamily="34" charset="0"/>
              </a:rPr>
              <a:t>                  </a:t>
            </a:r>
            <a:r>
              <a:rPr lang="en-US" b="1" dirty="0">
                <a:solidFill>
                  <a:srgbClr val="FF0000"/>
                </a:solidFill>
                <a:latin typeface="Arial" pitchFamily="34" charset="0"/>
                <a:ea typeface="Times New Roman" pitchFamily="18" charset="0"/>
                <a:cs typeface="Arial" pitchFamily="34" charset="0"/>
                <a:hlinkClick r:id="rId4"/>
              </a:rPr>
              <a:t>vgammaw@charter.net</a:t>
            </a:r>
            <a:endParaRPr lang="en-US" b="1" dirty="0">
              <a:solidFill>
                <a:srgbClr val="FF0000"/>
              </a:solidFill>
              <a:latin typeface="Arial" pitchFamily="34" charset="0"/>
              <a:ea typeface="Times New Roman" pitchFamily="18" charset="0"/>
              <a:cs typeface="Arial" pitchFamily="34" charset="0"/>
            </a:endParaRPr>
          </a:p>
          <a:p>
            <a:pPr eaLnBrk="0" fontAlgn="base" hangingPunct="0">
              <a:spcBef>
                <a:spcPct val="0"/>
              </a:spcBef>
              <a:spcAft>
                <a:spcPct val="0"/>
              </a:spcAft>
              <a:tabLst>
                <a:tab pos="1143000" algn="l"/>
              </a:tabLst>
            </a:pPr>
            <a:r>
              <a:rPr lang="en-US" sz="2000" dirty="0">
                <a:solidFill>
                  <a:srgbClr val="FF0000"/>
                </a:solidFill>
                <a:latin typeface="Arial" pitchFamily="34" charset="0"/>
                <a:cs typeface="Arial" pitchFamily="34" charset="0"/>
              </a:rPr>
              <a:t> </a:t>
            </a:r>
            <a:r>
              <a:rPr lang="en-US" sz="2000" b="1" dirty="0">
                <a:solidFill>
                  <a:srgbClr val="FF0000"/>
                </a:solidFill>
                <a:latin typeface="Arial" pitchFamily="34" charset="0"/>
                <a:ea typeface="Times New Roman" pitchFamily="18" charset="0"/>
                <a:cs typeface="Arial" pitchFamily="34" charset="0"/>
              </a:rPr>
              <a:t>Please R.S.V.P.  by  August 1st if attending and if you will be taking a helicopter ride.</a:t>
            </a:r>
          </a:p>
          <a:p>
            <a:pPr lvl="0" eaLnBrk="0" fontAlgn="base" hangingPunct="0">
              <a:spcBef>
                <a:spcPct val="0"/>
              </a:spcBef>
              <a:spcAft>
                <a:spcPct val="0"/>
              </a:spcAft>
              <a:tabLst>
                <a:tab pos="1143000" algn="l"/>
              </a:tabLst>
            </a:pPr>
            <a:r>
              <a:rPr kumimoji="0" lang="en-US" sz="2000" b="0" i="0" u="none" strike="noStrike" cap="none" normalizeH="0" baseline="0" dirty="0">
                <a:ln>
                  <a:noFill/>
                </a:ln>
                <a:solidFill>
                  <a:schemeClr val="tx1"/>
                </a:solidFill>
                <a:effectLst/>
                <a:latin typeface="Arial" pitchFamily="34" charset="0"/>
                <a:cs typeface="Arial" pitchFamily="34" charset="0"/>
              </a:rPr>
              <a:t>          </a:t>
            </a:r>
          </a:p>
        </p:txBody>
      </p:sp>
      <p:sp>
        <p:nvSpPr>
          <p:cNvPr id="16" name="TextBox 15"/>
          <p:cNvSpPr txBox="1"/>
          <p:nvPr/>
        </p:nvSpPr>
        <p:spPr>
          <a:xfrm>
            <a:off x="-464634" y="1893630"/>
            <a:ext cx="7627434" cy="6140142"/>
          </a:xfrm>
          <a:prstGeom prst="rect">
            <a:avLst/>
          </a:prstGeom>
          <a:noFill/>
        </p:spPr>
        <p:txBody>
          <a:bodyPr wrap="square" rtlCol="0">
            <a:spAutoFit/>
          </a:bodyPr>
          <a:lstStyle/>
          <a:p>
            <a:pPr algn="ctr"/>
            <a:r>
              <a:rPr lang="en-US" sz="1900" b="1" dirty="0">
                <a:latin typeface="Arial" panose="020B0604020202020204" pitchFamily="34" charset="0"/>
                <a:cs typeface="Arial" panose="020B0604020202020204" pitchFamily="34" charset="0"/>
              </a:rPr>
              <a:t>Please join your friends as the AAAA Lindbergh Chapter celebrates it’s 60</a:t>
            </a:r>
            <a:r>
              <a:rPr lang="en-US" sz="1900" b="1" baseline="30000" dirty="0">
                <a:latin typeface="Arial" panose="020B0604020202020204" pitchFamily="34" charset="0"/>
                <a:cs typeface="Arial" panose="020B0604020202020204" pitchFamily="34" charset="0"/>
              </a:rPr>
              <a:t>th</a:t>
            </a:r>
            <a:r>
              <a:rPr lang="en-US" sz="1900" b="1" dirty="0">
                <a:latin typeface="Arial" panose="020B0604020202020204" pitchFamily="34" charset="0"/>
                <a:cs typeface="Arial" panose="020B0604020202020204" pitchFamily="34" charset="0"/>
              </a:rPr>
              <a:t> Birthday and </a:t>
            </a:r>
            <a:r>
              <a:rPr lang="en-US" sz="1900" b="1">
                <a:latin typeface="Arial" panose="020B0604020202020204" pitchFamily="34" charset="0"/>
                <a:cs typeface="Arial" panose="020B0604020202020204" pitchFamily="34" charset="0"/>
              </a:rPr>
              <a:t>holds it’s </a:t>
            </a:r>
            <a:r>
              <a:rPr lang="en-US" sz="1900" b="1" dirty="0">
                <a:latin typeface="Arial" panose="020B0604020202020204" pitchFamily="34" charset="0"/>
                <a:cs typeface="Arial" panose="020B0604020202020204" pitchFamily="34" charset="0"/>
              </a:rPr>
              <a:t>2020</a:t>
            </a:r>
          </a:p>
          <a:p>
            <a:pPr algn="ctr"/>
            <a:r>
              <a:rPr lang="en-US" sz="1900" b="1" dirty="0">
                <a:latin typeface="Arial" panose="020B0604020202020204" pitchFamily="34" charset="0"/>
                <a:cs typeface="Arial" panose="020B0604020202020204" pitchFamily="34" charset="0"/>
              </a:rPr>
              <a:t> Scholarship Fund Raiser</a:t>
            </a:r>
          </a:p>
          <a:p>
            <a:pPr algn="ctr"/>
            <a:endParaRPr lang="en-US" sz="2400" b="1" dirty="0">
              <a:latin typeface="Arial" panose="020B0604020202020204" pitchFamily="34" charset="0"/>
              <a:cs typeface="Arial" panose="020B0604020202020204" pitchFamily="34" charset="0"/>
            </a:endParaRPr>
          </a:p>
          <a:p>
            <a:pPr algn="ctr"/>
            <a:endParaRPr lang="en-US" sz="2400" b="1" dirty="0">
              <a:latin typeface="Arial" panose="020B0604020202020204" pitchFamily="34" charset="0"/>
              <a:cs typeface="Arial" panose="020B0604020202020204" pitchFamily="34" charset="0"/>
            </a:endParaRPr>
          </a:p>
          <a:p>
            <a:pPr algn="ctr"/>
            <a:endParaRPr lang="en-US" sz="2400" b="1" dirty="0">
              <a:latin typeface="Arial" panose="020B0604020202020204" pitchFamily="34" charset="0"/>
              <a:cs typeface="Arial" panose="020B0604020202020204" pitchFamily="34" charset="0"/>
            </a:endParaRPr>
          </a:p>
          <a:p>
            <a:pPr algn="ctr"/>
            <a:endParaRPr lang="en-US" sz="2400" b="1" dirty="0">
              <a:latin typeface="Arial" panose="020B0604020202020204" pitchFamily="34" charset="0"/>
              <a:cs typeface="Arial" panose="020B0604020202020204" pitchFamily="34" charset="0"/>
            </a:endParaRPr>
          </a:p>
          <a:p>
            <a:pPr algn="ctr"/>
            <a:endParaRPr lang="en-US" sz="2400" b="1" dirty="0">
              <a:latin typeface="Arial" panose="020B0604020202020204" pitchFamily="34" charset="0"/>
              <a:cs typeface="Arial" panose="020B0604020202020204" pitchFamily="34" charset="0"/>
            </a:endParaRPr>
          </a:p>
          <a:p>
            <a:pPr algn="ctr"/>
            <a:r>
              <a:rPr lang="en-US" sz="2400" b="1" dirty="0">
                <a:latin typeface="Arial" panose="020B0604020202020204" pitchFamily="34" charset="0"/>
                <a:cs typeface="Arial" panose="020B0604020202020204" pitchFamily="34" charset="0"/>
              </a:rPr>
              <a:t>    </a:t>
            </a:r>
          </a:p>
          <a:p>
            <a:pPr algn="ctr"/>
            <a:endParaRPr lang="en-US" sz="2400" b="1" dirty="0">
              <a:latin typeface="Arial" panose="020B0604020202020204" pitchFamily="34" charset="0"/>
              <a:cs typeface="Arial" panose="020B0604020202020204" pitchFamily="34" charset="0"/>
            </a:endParaRPr>
          </a:p>
          <a:p>
            <a:pPr algn="ctr"/>
            <a:endParaRPr lang="en-US" sz="2400" b="1" dirty="0">
              <a:latin typeface="Arial" panose="020B0604020202020204" pitchFamily="34" charset="0"/>
              <a:cs typeface="Arial" panose="020B0604020202020204" pitchFamily="34" charset="0"/>
            </a:endParaRPr>
          </a:p>
          <a:p>
            <a:pPr algn="ctr"/>
            <a:endParaRPr lang="en-US" sz="2400" b="1" dirty="0">
              <a:latin typeface="Arial" panose="020B0604020202020204" pitchFamily="34" charset="0"/>
              <a:cs typeface="Arial" panose="020B0604020202020204" pitchFamily="34" charset="0"/>
            </a:endParaRPr>
          </a:p>
          <a:p>
            <a:pPr algn="ctr"/>
            <a:endParaRPr lang="en-US" sz="2400" b="1" dirty="0">
              <a:latin typeface="Arial" panose="020B0604020202020204" pitchFamily="34" charset="0"/>
              <a:cs typeface="Arial" panose="020B0604020202020204" pitchFamily="34" charset="0"/>
            </a:endParaRPr>
          </a:p>
          <a:p>
            <a:pPr algn="ctr"/>
            <a:endParaRPr lang="en-US" sz="2400" b="1" dirty="0">
              <a:latin typeface="Arial" panose="020B0604020202020204" pitchFamily="34" charset="0"/>
              <a:cs typeface="Arial" panose="020B0604020202020204" pitchFamily="34" charset="0"/>
            </a:endParaRPr>
          </a:p>
          <a:p>
            <a:pPr algn="ctr"/>
            <a:endParaRPr lang="en-US" sz="2400" b="1" dirty="0">
              <a:latin typeface="Arial" panose="020B0604020202020204" pitchFamily="34" charset="0"/>
              <a:cs typeface="Arial" panose="020B0604020202020204" pitchFamily="34" charset="0"/>
            </a:endParaRPr>
          </a:p>
          <a:p>
            <a:pPr algn="ctr"/>
            <a:endParaRPr lang="en-US" sz="2400" b="1" dirty="0">
              <a:latin typeface="Arial" panose="020B0604020202020204" pitchFamily="34" charset="0"/>
              <a:cs typeface="Arial" panose="020B0604020202020204" pitchFamily="34" charset="0"/>
            </a:endParaRPr>
          </a:p>
          <a:p>
            <a:pPr algn="ctr"/>
            <a:endParaRPr lang="en-US" sz="2400" b="1" dirty="0">
              <a:latin typeface="Arial" panose="020B0604020202020204" pitchFamily="34" charset="0"/>
              <a:cs typeface="Arial" panose="020B0604020202020204" pitchFamily="34" charset="0"/>
            </a:endParaRPr>
          </a:p>
        </p:txBody>
      </p:sp>
      <p:pic>
        <p:nvPicPr>
          <p:cNvPr id="18"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108548" y="8177750"/>
            <a:ext cx="8001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020659" y="8149887"/>
            <a:ext cx="855826" cy="855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988496" y="8177750"/>
            <a:ext cx="8001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4900607" y="8149887"/>
            <a:ext cx="855826" cy="855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5868444" y="8149887"/>
            <a:ext cx="855826" cy="855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9902" y="35554"/>
            <a:ext cx="1556498" cy="1640846"/>
          </a:xfrm>
          <a:prstGeom prst="rect">
            <a:avLst/>
          </a:prstGeom>
        </p:spPr>
      </p:pic>
      <p:pic>
        <p:nvPicPr>
          <p:cNvPr id="1026" name="Picture 2" descr="Birthday cake clipart with or without candles free files that">
            <a:extLst>
              <a:ext uri="{FF2B5EF4-FFF2-40B4-BE49-F238E27FC236}">
                <a16:creationId xmlns:a16="http://schemas.microsoft.com/office/drawing/2014/main" id="{DEB615F1-C44B-475C-8473-E1837DBB8692}"/>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48000" y="990600"/>
            <a:ext cx="610636" cy="68264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26E7C200-8102-4602-A6CE-5D804C9769A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20998404">
            <a:off x="4655872" y="2631392"/>
            <a:ext cx="2128837" cy="8791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462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173</Words>
  <Application>Microsoft Office PowerPoint</Application>
  <PresentationFormat>On-screen Show (4:3)</PresentationFormat>
  <Paragraphs>32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Black</vt:lpstr>
      <vt:lpstr>Calibri</vt:lpstr>
      <vt:lpstr>Office Theme</vt:lpstr>
      <vt:lpstr>PowerPoint Presentation</vt:lpstr>
    </vt:vector>
  </TitlesOfParts>
  <Company>Donaldson Company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Lehr</dc:creator>
  <cp:lastModifiedBy>david</cp:lastModifiedBy>
  <cp:revision>32</cp:revision>
  <cp:lastPrinted>2016-02-15T19:06:09Z</cp:lastPrinted>
  <dcterms:created xsi:type="dcterms:W3CDTF">2012-03-08T15:42:54Z</dcterms:created>
  <dcterms:modified xsi:type="dcterms:W3CDTF">2020-04-15T02:31:29Z</dcterms:modified>
</cp:coreProperties>
</file>